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86" r:id="rId2"/>
    <p:sldId id="275" r:id="rId3"/>
    <p:sldId id="258" r:id="rId4"/>
    <p:sldId id="261" r:id="rId5"/>
    <p:sldId id="262" r:id="rId6"/>
    <p:sldId id="265" r:id="rId7"/>
    <p:sldId id="277" r:id="rId8"/>
    <p:sldId id="278" r:id="rId9"/>
    <p:sldId id="276" r:id="rId10"/>
    <p:sldId id="279" r:id="rId11"/>
    <p:sldId id="280" r:id="rId12"/>
    <p:sldId id="281" r:id="rId13"/>
    <p:sldId id="282" r:id="rId14"/>
    <p:sldId id="283" r:id="rId15"/>
    <p:sldId id="284" r:id="rId16"/>
    <p:sldId id="285"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2" autoAdjust="0"/>
    <p:restoredTop sz="94660"/>
  </p:normalViewPr>
  <p:slideViewPr>
    <p:cSldViewPr>
      <p:cViewPr varScale="1">
        <p:scale>
          <a:sx n="92" d="100"/>
          <a:sy n="92" d="100"/>
        </p:scale>
        <p:origin x="-7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84A65FB5-F18D-43BE-8084-6A5896472BE3}" type="datetimeFigureOut">
              <a:rPr lang="tr-TR" smtClean="0"/>
              <a:pPr/>
              <a:t>12.11.2018</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13E50B0-592B-49E8-94AE-A35CD9A6D0F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4A65FB5-F18D-43BE-8084-6A5896472BE3}" type="datetimeFigureOut">
              <a:rPr lang="tr-TR" smtClean="0"/>
              <a:pPr/>
              <a:t>12.11.2018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E50B0-592B-49E8-94AE-A35CD9A6D0F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4A65FB5-F18D-43BE-8084-6A5896472BE3}" type="datetimeFigureOut">
              <a:rPr lang="tr-TR" smtClean="0"/>
              <a:pPr/>
              <a:t>12.11.2018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E50B0-592B-49E8-94AE-A35CD9A6D0F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84A65FB5-F18D-43BE-8084-6A5896472BE3}" type="datetimeFigureOut">
              <a:rPr lang="tr-TR" smtClean="0"/>
              <a:pPr/>
              <a:t>12.11.2018</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C13E50B0-592B-49E8-94AE-A35CD9A6D0F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84A65FB5-F18D-43BE-8084-6A5896472BE3}" type="datetimeFigureOut">
              <a:rPr lang="tr-TR" smtClean="0"/>
              <a:pPr/>
              <a:t>12.11.2018</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C13E50B0-592B-49E8-94AE-A35CD9A6D0FD}"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84A65FB5-F18D-43BE-8084-6A5896472BE3}" type="datetimeFigureOut">
              <a:rPr lang="tr-TR" smtClean="0"/>
              <a:pPr/>
              <a:t>12.11.2018</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C13E50B0-592B-49E8-94AE-A35CD9A6D0F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84A65FB5-F18D-43BE-8084-6A5896472BE3}" type="datetimeFigureOut">
              <a:rPr lang="tr-TR" smtClean="0"/>
              <a:pPr/>
              <a:t>12.11.2018</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C13E50B0-592B-49E8-94AE-A35CD9A6D0F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84A65FB5-F18D-43BE-8084-6A5896472BE3}" type="datetimeFigureOut">
              <a:rPr lang="tr-TR" smtClean="0"/>
              <a:pPr/>
              <a:t>12.11.2018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13E50B0-592B-49E8-94AE-A35CD9A6D0F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84A65FB5-F18D-43BE-8084-6A5896472BE3}" type="datetimeFigureOut">
              <a:rPr lang="tr-TR" smtClean="0"/>
              <a:pPr/>
              <a:t>12.11.2018</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C13E50B0-592B-49E8-94AE-A35CD9A6D0F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84A65FB5-F18D-43BE-8084-6A5896472BE3}" type="datetimeFigureOut">
              <a:rPr lang="tr-TR" smtClean="0"/>
              <a:pPr/>
              <a:t>12.11.2018</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C13E50B0-592B-49E8-94AE-A35CD9A6D0F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84A65FB5-F18D-43BE-8084-6A5896472BE3}" type="datetimeFigureOut">
              <a:rPr lang="tr-TR" smtClean="0"/>
              <a:pPr/>
              <a:t>12.11.2018</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C13E50B0-592B-49E8-94AE-A35CD9A6D0F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4A65FB5-F18D-43BE-8084-6A5896472BE3}" type="datetimeFigureOut">
              <a:rPr lang="tr-TR" smtClean="0"/>
              <a:pPr/>
              <a:t>12.11.2018</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13E50B0-592B-49E8-94AE-A35CD9A6D0FD}"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124744"/>
            <a:ext cx="8062912" cy="1440161"/>
          </a:xfrm>
        </p:spPr>
        <p:txBody>
          <a:bodyPr>
            <a:normAutofit fontScale="90000"/>
          </a:bodyPr>
          <a:lstStyle/>
          <a:p>
            <a:pPr algn="ctr"/>
            <a:r>
              <a:rPr lang="tr-TR" sz="6600" dirty="0" smtClean="0">
                <a:solidFill>
                  <a:srgbClr val="99FF33"/>
                </a:solidFill>
                <a:latin typeface="Ravie" pitchFamily="82" charset="0"/>
              </a:rPr>
              <a:t>DİLİMİZ KİMLİĞİMİZDİR</a:t>
            </a:r>
            <a:endParaRPr lang="tr-TR" sz="6600" dirty="0">
              <a:solidFill>
                <a:srgbClr val="99FF33"/>
              </a:solidFill>
              <a:latin typeface="Ravie" pitchFamily="82" charset="0"/>
            </a:endParaRPr>
          </a:p>
        </p:txBody>
      </p:sp>
      <p:sp>
        <p:nvSpPr>
          <p:cNvPr id="3" name="2 Alt Başlık"/>
          <p:cNvSpPr>
            <a:spLocks noGrp="1"/>
          </p:cNvSpPr>
          <p:nvPr>
            <p:ph type="subTitle" idx="1"/>
          </p:nvPr>
        </p:nvSpPr>
        <p:spPr>
          <a:xfrm>
            <a:off x="107504" y="3068960"/>
            <a:ext cx="8062912" cy="4752528"/>
          </a:xfrm>
        </p:spPr>
        <p:txBody>
          <a:bodyPr>
            <a:normAutofit/>
          </a:bodyPr>
          <a:lstStyle/>
          <a:p>
            <a:pPr algn="ctr"/>
            <a:r>
              <a:rPr lang="tr-TR" sz="2800" b="1" i="1" dirty="0" smtClean="0">
                <a:latin typeface="Arial Black" pitchFamily="34" charset="0"/>
                <a:cs typeface="Times New Roman" pitchFamily="18" charset="0"/>
              </a:rPr>
              <a:t>ÖĞRENCİ SEVDALISI </a:t>
            </a:r>
            <a:r>
              <a:rPr lang="tr-TR" sz="2800" b="1" i="1" dirty="0" smtClean="0">
                <a:latin typeface="Arial Black" pitchFamily="34" charset="0"/>
                <a:cs typeface="Times New Roman" pitchFamily="18" charset="0"/>
              </a:rPr>
              <a:t>KEMAL </a:t>
            </a:r>
            <a:r>
              <a:rPr lang="tr-TR" sz="2800" b="1" i="1" dirty="0" smtClean="0">
                <a:latin typeface="Arial Black" pitchFamily="34" charset="0"/>
                <a:cs typeface="Times New Roman" pitchFamily="18" charset="0"/>
              </a:rPr>
              <a:t>AKPINAR İMAM HATİP ORTAOKULU</a:t>
            </a:r>
          </a:p>
          <a:p>
            <a:pPr marR="0" lvl="0" algn="l" fontAlgn="base">
              <a:spcBef>
                <a:spcPct val="0"/>
              </a:spcBef>
              <a:spcAft>
                <a:spcPct val="0"/>
              </a:spcAft>
              <a:buClrTx/>
              <a:buSzTx/>
            </a:pPr>
            <a:r>
              <a:rPr lang="tr-TR" sz="2800" i="1" dirty="0" smtClean="0">
                <a:ln>
                  <a:noFill/>
                </a:ln>
                <a:solidFill>
                  <a:srgbClr val="00B0F0"/>
                </a:solidFill>
                <a:latin typeface="Arial" pitchFamily="34" charset="0"/>
                <a:ea typeface="Times New Roman" pitchFamily="18" charset="0"/>
              </a:rPr>
              <a:t>     </a:t>
            </a:r>
            <a:r>
              <a:rPr lang="tr-TR" sz="2400" i="1" dirty="0" smtClean="0">
                <a:ln>
                  <a:noFill/>
                </a:ln>
                <a:solidFill>
                  <a:schemeClr val="accent1"/>
                </a:solidFill>
                <a:latin typeface="Arial" pitchFamily="34" charset="0"/>
                <a:ea typeface="Times New Roman" pitchFamily="18" charset="0"/>
              </a:rPr>
              <a:t>Dilimize yabancı dillerden giren sözcüklerin Türkçe Karşılıklarını kullanmak ve bu konuda bir farkındalık oluşturmak amacıyla gerçekleştirilen ‘‘Türkçesi Varken’’</a:t>
            </a:r>
            <a:endParaRPr lang="tr-TR" sz="2000" dirty="0" smtClean="0">
              <a:ln>
                <a:noFill/>
              </a:ln>
              <a:solidFill>
                <a:schemeClr val="accent1"/>
              </a:solidFill>
              <a:latin typeface="Arial" pitchFamily="34" charset="0"/>
              <a:ea typeface="Times New Roman" pitchFamily="18" charset="0"/>
            </a:endParaRPr>
          </a:p>
          <a:p>
            <a:pPr marR="0" lvl="0" algn="l" eaLnBrk="0" fontAlgn="base" hangingPunct="0">
              <a:spcBef>
                <a:spcPct val="0"/>
              </a:spcBef>
              <a:spcAft>
                <a:spcPct val="0"/>
              </a:spcAft>
              <a:buClrTx/>
              <a:buSzTx/>
            </a:pPr>
            <a:r>
              <a:rPr lang="tr-TR" sz="1600" i="1" dirty="0" smtClean="0">
                <a:ln>
                  <a:noFill/>
                </a:ln>
                <a:solidFill>
                  <a:schemeClr val="accent1"/>
                </a:solidFill>
                <a:latin typeface="Calibri" pitchFamily="34" charset="0"/>
                <a:ea typeface="Times New Roman" pitchFamily="18" charset="0"/>
                <a:cs typeface="Times New Roman" pitchFamily="18" charset="0"/>
              </a:rPr>
              <a:t> </a:t>
            </a:r>
            <a:endParaRPr lang="tr-TR" sz="2000" dirty="0" smtClean="0">
              <a:ln>
                <a:noFill/>
              </a:ln>
              <a:solidFill>
                <a:schemeClr val="accent1"/>
              </a:solidFill>
              <a:latin typeface="Arial" pitchFamily="34" charset="0"/>
            </a:endParaRPr>
          </a:p>
        </p:txBody>
      </p:sp>
      <p:pic>
        <p:nvPicPr>
          <p:cNvPr id="4" name="Picture 2" descr="C:\Users\user\Desktop\GERÇEK 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3988" y="0"/>
            <a:ext cx="1403647" cy="143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47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dilimiz kimliğimizdir\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04664"/>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dilimiz kimliğimizdir\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95" y="3356992"/>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95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dilimiz kimliğimizdir\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84" y="260648"/>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r\Desktop\dilimiz kimliğimizdir\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39391"/>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29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dilimiz kimliğimizdir\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74" y="260648"/>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dilimiz kimliğimizdir\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645024"/>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65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dilimiz kimliğimizdir\1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user\Desktop\dilimiz kimliğimizdir\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24" y="3789040"/>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91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dilimiz kimliğimizdir\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76672"/>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Desktop\dilimiz kimliğimizdir\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573016"/>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470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dilimiz kimliğimizdir\1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64" y="188640"/>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user\Desktop\dilimiz kimliğimizdir\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861048"/>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575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dilimiz kimliğimizdir\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05" y="188640"/>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user\Desktop\dilimiz kimliğimizdir\21.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501008"/>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6257850"/>
          </a:xfrm>
        </p:spPr>
        <p:txBody>
          <a:bodyPr>
            <a:normAutofit fontScale="90000"/>
          </a:bodyPr>
          <a:lstStyle/>
          <a:p>
            <a:r>
              <a:rPr lang="tr-TR" sz="2000" b="1" dirty="0" smtClean="0">
                <a:solidFill>
                  <a:srgbClr val="66FF99"/>
                </a:solidFill>
              </a:rPr>
              <a:t>PROJENİN ADI </a:t>
            </a:r>
            <a:r>
              <a:rPr lang="tr-TR" sz="2000" b="1" dirty="0" smtClean="0">
                <a:solidFill>
                  <a:srgbClr val="66FF99"/>
                </a:solidFill>
              </a:rPr>
              <a:t>:Dilimiz kimliğimizdir</a:t>
            </a:r>
            <a:r>
              <a:rPr lang="tr-TR" sz="2000" dirty="0" smtClean="0">
                <a:solidFill>
                  <a:srgbClr val="66FF99"/>
                </a:solidFill>
              </a:rPr>
              <a:t/>
            </a:r>
            <a:br>
              <a:rPr lang="tr-TR" sz="2000" dirty="0" smtClean="0">
                <a:solidFill>
                  <a:srgbClr val="66FF99"/>
                </a:solidFill>
              </a:rPr>
            </a:br>
            <a:r>
              <a:rPr lang="tr-TR" sz="2000" dirty="0" smtClean="0">
                <a:solidFill>
                  <a:srgbClr val="66FF99"/>
                </a:solidFill>
              </a:rPr>
              <a:t> </a:t>
            </a:r>
            <a:br>
              <a:rPr lang="tr-TR" sz="2000" dirty="0" smtClean="0">
                <a:solidFill>
                  <a:srgbClr val="66FF99"/>
                </a:solidFill>
              </a:rPr>
            </a:br>
            <a:r>
              <a:rPr lang="tr-TR" sz="2000" b="1" dirty="0" smtClean="0">
                <a:solidFill>
                  <a:srgbClr val="66FF99"/>
                </a:solidFill>
              </a:rPr>
              <a:t>SÜRE         :</a:t>
            </a:r>
            <a:r>
              <a:rPr lang="tr-TR" sz="2000" dirty="0" smtClean="0">
                <a:solidFill>
                  <a:srgbClr val="66FF99"/>
                </a:solidFill>
              </a:rPr>
              <a:t> </a:t>
            </a:r>
            <a:r>
              <a:rPr lang="tr-TR" sz="2000" b="1" dirty="0" smtClean="0">
                <a:solidFill>
                  <a:schemeClr val="accent1">
                    <a:lumMod val="75000"/>
                  </a:schemeClr>
                </a:solidFill>
              </a:rPr>
              <a:t>Sekiz  ay</a:t>
            </a:r>
            <a:r>
              <a:rPr lang="tr-TR" sz="2000" dirty="0" smtClean="0">
                <a:solidFill>
                  <a:srgbClr val="66FF99"/>
                </a:solidFill>
              </a:rPr>
              <a:t/>
            </a:r>
            <a:br>
              <a:rPr lang="tr-TR" sz="2000" dirty="0" smtClean="0">
                <a:solidFill>
                  <a:srgbClr val="66FF99"/>
                </a:solidFill>
              </a:rPr>
            </a:br>
            <a:r>
              <a:rPr lang="tr-TR" sz="2000" dirty="0" smtClean="0">
                <a:solidFill>
                  <a:srgbClr val="66FF99"/>
                </a:solidFill>
              </a:rPr>
              <a:t> </a:t>
            </a:r>
            <a:br>
              <a:rPr lang="tr-TR" sz="2000" dirty="0" smtClean="0">
                <a:solidFill>
                  <a:srgbClr val="66FF99"/>
                </a:solidFill>
              </a:rPr>
            </a:br>
            <a:r>
              <a:rPr lang="tr-TR" sz="2000" b="1" dirty="0" smtClean="0">
                <a:solidFill>
                  <a:srgbClr val="66FF99"/>
                </a:solidFill>
              </a:rPr>
              <a:t>ORTAM     :</a:t>
            </a:r>
            <a:r>
              <a:rPr lang="tr-TR" sz="2000" dirty="0" smtClean="0">
                <a:solidFill>
                  <a:srgbClr val="66FF99"/>
                </a:solidFill>
              </a:rPr>
              <a:t> </a:t>
            </a:r>
            <a:r>
              <a:rPr lang="tr-TR" sz="2000" b="1" dirty="0" smtClean="0">
                <a:solidFill>
                  <a:schemeClr val="accent1">
                    <a:lumMod val="75000"/>
                  </a:schemeClr>
                </a:solidFill>
              </a:rPr>
              <a:t>Okul</a:t>
            </a:r>
            <a:r>
              <a:rPr lang="tr-TR" sz="2000" dirty="0" smtClean="0">
                <a:solidFill>
                  <a:srgbClr val="66FF99"/>
                </a:solidFill>
              </a:rPr>
              <a:t/>
            </a:r>
            <a:br>
              <a:rPr lang="tr-TR" sz="2000" dirty="0" smtClean="0">
                <a:solidFill>
                  <a:srgbClr val="66FF99"/>
                </a:solidFill>
              </a:rPr>
            </a:br>
            <a:r>
              <a:rPr lang="tr-TR" sz="2000" dirty="0" smtClean="0">
                <a:solidFill>
                  <a:srgbClr val="66FF99"/>
                </a:solidFill>
              </a:rPr>
              <a:t> </a:t>
            </a:r>
            <a:br>
              <a:rPr lang="tr-TR" sz="2000" dirty="0" smtClean="0">
                <a:solidFill>
                  <a:srgbClr val="66FF99"/>
                </a:solidFill>
              </a:rPr>
            </a:br>
            <a:r>
              <a:rPr lang="tr-TR" sz="2000" b="1" dirty="0" smtClean="0">
                <a:solidFill>
                  <a:srgbClr val="66FF99"/>
                </a:solidFill>
              </a:rPr>
              <a:t>ARAÇ GEREÇLER:</a:t>
            </a:r>
            <a:r>
              <a:rPr lang="tr-TR" sz="2000" dirty="0" smtClean="0">
                <a:solidFill>
                  <a:srgbClr val="66FF99"/>
                </a:solidFill>
              </a:rPr>
              <a:t> </a:t>
            </a:r>
            <a:r>
              <a:rPr lang="tr-TR" sz="2000" b="1" dirty="0" smtClean="0">
                <a:solidFill>
                  <a:schemeClr val="accent3">
                    <a:lumMod val="60000"/>
                    <a:lumOff val="40000"/>
                  </a:schemeClr>
                </a:solidFill>
              </a:rPr>
              <a:t>Sınıflar </a:t>
            </a:r>
            <a:r>
              <a:rPr lang="tr-TR" sz="2000" b="1" dirty="0" err="1" smtClean="0">
                <a:solidFill>
                  <a:schemeClr val="accent3">
                    <a:lumMod val="60000"/>
                    <a:lumOff val="40000"/>
                  </a:schemeClr>
                </a:solidFill>
              </a:rPr>
              <a:t>daki</a:t>
            </a:r>
            <a:r>
              <a:rPr lang="tr-TR" sz="2000" b="1" dirty="0" smtClean="0">
                <a:solidFill>
                  <a:schemeClr val="accent3">
                    <a:lumMod val="60000"/>
                    <a:lumOff val="40000"/>
                  </a:schemeClr>
                </a:solidFill>
              </a:rPr>
              <a:t> Akıllı Tahtalar sınıf ve koridor panoları , Dikkat çeken Öğrenci Kıyafetleri</a:t>
            </a:r>
            <a:r>
              <a:rPr lang="tr-TR" sz="2000" dirty="0" smtClean="0">
                <a:solidFill>
                  <a:srgbClr val="66FF99"/>
                </a:solidFill>
              </a:rPr>
              <a:t> </a:t>
            </a:r>
            <a:br>
              <a:rPr lang="tr-TR" sz="2000" dirty="0" smtClean="0">
                <a:solidFill>
                  <a:srgbClr val="66FF99"/>
                </a:solidFill>
              </a:rPr>
            </a:br>
            <a:r>
              <a:rPr lang="tr-TR" sz="2000" b="1" dirty="0" smtClean="0">
                <a:solidFill>
                  <a:srgbClr val="66FF99"/>
                </a:solidFill>
              </a:rPr>
              <a:t>PAYDAŞLAR / ORTAKLAR:</a:t>
            </a:r>
            <a:r>
              <a:rPr lang="tr-TR" sz="2000" dirty="0" smtClean="0">
                <a:solidFill>
                  <a:srgbClr val="66FF99"/>
                </a:solidFill>
              </a:rPr>
              <a:t> </a:t>
            </a:r>
            <a:r>
              <a:rPr lang="tr-TR" sz="2000" b="1" dirty="0" smtClean="0">
                <a:solidFill>
                  <a:schemeClr val="accent3">
                    <a:lumMod val="60000"/>
                    <a:lumOff val="40000"/>
                  </a:schemeClr>
                </a:solidFill>
              </a:rPr>
              <a:t>Öğrenciler, okul personeli</a:t>
            </a:r>
            <a:r>
              <a:rPr lang="tr-TR" sz="2000" dirty="0" smtClean="0">
                <a:solidFill>
                  <a:srgbClr val="66FF99"/>
                </a:solidFill>
              </a:rPr>
              <a:t/>
            </a:r>
            <a:br>
              <a:rPr lang="tr-TR" sz="2000" dirty="0" smtClean="0">
                <a:solidFill>
                  <a:srgbClr val="66FF99"/>
                </a:solidFill>
              </a:rPr>
            </a:br>
            <a:r>
              <a:rPr lang="tr-TR" sz="2000" dirty="0" smtClean="0">
                <a:solidFill>
                  <a:srgbClr val="66FF99"/>
                </a:solidFill>
              </a:rPr>
              <a:t> </a:t>
            </a:r>
            <a:br>
              <a:rPr lang="tr-TR" sz="2000" dirty="0" smtClean="0">
                <a:solidFill>
                  <a:srgbClr val="66FF99"/>
                </a:solidFill>
              </a:rPr>
            </a:br>
            <a:r>
              <a:rPr lang="tr-TR" sz="2000" b="1" dirty="0" smtClean="0">
                <a:solidFill>
                  <a:srgbClr val="66FF99"/>
                </a:solidFill>
              </a:rPr>
              <a:t>AMAÇLAR:</a:t>
            </a:r>
            <a:r>
              <a:rPr lang="tr-TR" sz="2000" dirty="0" smtClean="0">
                <a:solidFill>
                  <a:srgbClr val="66FF99"/>
                </a:solidFill>
              </a:rPr>
              <a:t> </a:t>
            </a:r>
            <a:r>
              <a:rPr lang="tr-TR" sz="2000" b="1" dirty="0">
                <a:solidFill>
                  <a:schemeClr val="accent3">
                    <a:lumMod val="60000"/>
                    <a:lumOff val="40000"/>
                  </a:schemeClr>
                </a:solidFill>
              </a:rPr>
              <a:t>Dilimizi sevdirmek adına popüler olmuş </a:t>
            </a:r>
            <a:r>
              <a:rPr lang="tr-TR" sz="2000" b="1" dirty="0" err="1">
                <a:solidFill>
                  <a:schemeClr val="accent3">
                    <a:lumMod val="60000"/>
                    <a:lumOff val="40000"/>
                  </a:schemeClr>
                </a:solidFill>
              </a:rPr>
              <a:t>türkçe</a:t>
            </a:r>
            <a:r>
              <a:rPr lang="tr-TR" sz="2000" b="1" dirty="0">
                <a:solidFill>
                  <a:schemeClr val="accent3">
                    <a:lumMod val="60000"/>
                    <a:lumOff val="40000"/>
                  </a:schemeClr>
                </a:solidFill>
              </a:rPr>
              <a:t> kelimelerin önüne geçmiş </a:t>
            </a:r>
            <a:r>
              <a:rPr lang="tr-TR" sz="2000" b="1" dirty="0" err="1">
                <a:solidFill>
                  <a:schemeClr val="accent3">
                    <a:lumMod val="60000"/>
                    <a:lumOff val="40000"/>
                  </a:schemeClr>
                </a:solidFill>
              </a:rPr>
              <a:t>türkçe</a:t>
            </a:r>
            <a:r>
              <a:rPr lang="tr-TR" sz="2000" b="1" dirty="0">
                <a:solidFill>
                  <a:schemeClr val="accent3">
                    <a:lumMod val="60000"/>
                    <a:lumOff val="40000"/>
                  </a:schemeClr>
                </a:solidFill>
              </a:rPr>
              <a:t> kelimeleri unutturmaya </a:t>
            </a:r>
            <a:r>
              <a:rPr lang="tr-TR" sz="2000" b="1" dirty="0" err="1">
                <a:solidFill>
                  <a:schemeClr val="accent3">
                    <a:lumMod val="60000"/>
                    <a:lumOff val="40000"/>
                  </a:schemeClr>
                </a:solidFill>
              </a:rPr>
              <a:t>başlamış,olanları</a:t>
            </a:r>
            <a:r>
              <a:rPr lang="tr-TR" sz="2000" b="1" dirty="0">
                <a:solidFill>
                  <a:schemeClr val="accent3">
                    <a:lumMod val="60000"/>
                    <a:lumOff val="40000"/>
                  </a:schemeClr>
                </a:solidFill>
              </a:rPr>
              <a:t> hatırlatmak ve </a:t>
            </a:r>
            <a:r>
              <a:rPr lang="tr-TR" sz="2000" b="1" dirty="0" err="1">
                <a:solidFill>
                  <a:schemeClr val="accent3">
                    <a:lumMod val="60000"/>
                    <a:lumOff val="40000"/>
                  </a:schemeClr>
                </a:solidFill>
              </a:rPr>
              <a:t>türkçesi</a:t>
            </a:r>
            <a:r>
              <a:rPr lang="tr-TR" sz="2000" b="1" dirty="0">
                <a:solidFill>
                  <a:schemeClr val="accent3">
                    <a:lumMod val="60000"/>
                    <a:lumOff val="40000"/>
                  </a:schemeClr>
                </a:solidFill>
              </a:rPr>
              <a:t> varken yabancılaştırmadan </a:t>
            </a:r>
            <a:r>
              <a:rPr lang="tr-TR" sz="2000" b="1" dirty="0" err="1">
                <a:solidFill>
                  <a:schemeClr val="accent3">
                    <a:lumMod val="60000"/>
                    <a:lumOff val="40000"/>
                  </a:schemeClr>
                </a:solidFill>
              </a:rPr>
              <a:t>türkçesini</a:t>
            </a:r>
            <a:r>
              <a:rPr lang="tr-TR" sz="2000" b="1" dirty="0">
                <a:solidFill>
                  <a:schemeClr val="accent3">
                    <a:lumMod val="60000"/>
                    <a:lumOff val="40000"/>
                  </a:schemeClr>
                </a:solidFill>
              </a:rPr>
              <a:t> kullanmak adına ilgili kelimeleri karşılıklarıyla beraber panolar da sergilemek dikkat çeken kıyafetlerle </a:t>
            </a:r>
            <a:r>
              <a:rPr lang="tr-TR" sz="2000" b="1" dirty="0" smtClean="0">
                <a:solidFill>
                  <a:schemeClr val="accent3">
                    <a:lumMod val="60000"/>
                    <a:lumOff val="40000"/>
                  </a:schemeClr>
                </a:solidFill>
              </a:rPr>
              <a:t>benimsetmek</a:t>
            </a:r>
            <a:r>
              <a:rPr lang="tr-TR" sz="2000" b="1" dirty="0" smtClean="0">
                <a:solidFill>
                  <a:schemeClr val="accent3">
                    <a:lumMod val="60000"/>
                    <a:lumOff val="40000"/>
                  </a:schemeClr>
                </a:solidFill>
              </a:rPr>
              <a:t/>
            </a:r>
            <a:br>
              <a:rPr lang="tr-TR" sz="2000" b="1" dirty="0" smtClean="0">
                <a:solidFill>
                  <a:schemeClr val="accent3">
                    <a:lumMod val="60000"/>
                    <a:lumOff val="40000"/>
                  </a:schemeClr>
                </a:solidFill>
              </a:rPr>
            </a:br>
            <a:r>
              <a:rPr lang="tr-TR" sz="2000" dirty="0" smtClean="0">
                <a:solidFill>
                  <a:srgbClr val="66FF99"/>
                </a:solidFill>
              </a:rPr>
              <a:t/>
            </a:r>
            <a:br>
              <a:rPr lang="tr-TR" sz="2000" dirty="0" smtClean="0">
                <a:solidFill>
                  <a:srgbClr val="66FF99"/>
                </a:solidFill>
              </a:rPr>
            </a:br>
            <a:r>
              <a:rPr lang="tr-TR" sz="2000" b="1" dirty="0" smtClean="0">
                <a:solidFill>
                  <a:srgbClr val="66FF99"/>
                </a:solidFill>
              </a:rPr>
              <a:t>KAZANIMLAR</a:t>
            </a:r>
            <a:r>
              <a:rPr lang="tr-TR" sz="2000" b="1" dirty="0" smtClean="0">
                <a:solidFill>
                  <a:srgbClr val="66FF99"/>
                </a:solidFill>
              </a:rPr>
              <a:t>:</a:t>
            </a:r>
            <a:br>
              <a:rPr lang="tr-TR" sz="2000" b="1" dirty="0" smtClean="0">
                <a:solidFill>
                  <a:srgbClr val="66FF99"/>
                </a:solidFill>
              </a:rPr>
            </a:br>
            <a:r>
              <a:rPr lang="tr-TR" sz="2000" b="1" dirty="0" smtClean="0">
                <a:solidFill>
                  <a:schemeClr val="accent3">
                    <a:lumMod val="60000"/>
                    <a:lumOff val="40000"/>
                  </a:schemeClr>
                </a:solidFill>
              </a:rPr>
              <a:t>Dilimizi güçlendirir</a:t>
            </a:r>
            <a:r>
              <a:rPr lang="tr-TR" sz="2000" b="1" dirty="0" smtClean="0">
                <a:solidFill>
                  <a:schemeClr val="accent3">
                    <a:lumMod val="60000"/>
                    <a:lumOff val="40000"/>
                  </a:schemeClr>
                </a:solidFill>
              </a:rPr>
              <a:t>.</a:t>
            </a:r>
            <a:br>
              <a:rPr lang="tr-TR" sz="2000" b="1" dirty="0" smtClean="0">
                <a:solidFill>
                  <a:schemeClr val="accent3">
                    <a:lumMod val="60000"/>
                    <a:lumOff val="40000"/>
                  </a:schemeClr>
                </a:solidFill>
              </a:rPr>
            </a:br>
            <a:r>
              <a:rPr lang="tr-TR" sz="2000" b="1" dirty="0" smtClean="0">
                <a:solidFill>
                  <a:schemeClr val="accent3">
                    <a:lumMod val="60000"/>
                    <a:lumOff val="40000"/>
                  </a:schemeClr>
                </a:solidFill>
              </a:rPr>
              <a:t>Dilimizin unutulmasını engeller</a:t>
            </a:r>
            <a:r>
              <a:rPr lang="tr-TR" sz="2000" b="1" dirty="0" smtClean="0">
                <a:solidFill>
                  <a:schemeClr val="accent3">
                    <a:lumMod val="60000"/>
                    <a:lumOff val="40000"/>
                  </a:schemeClr>
                </a:solidFill>
              </a:rPr>
              <a:t>.</a:t>
            </a:r>
            <a:r>
              <a:rPr lang="tr-TR" sz="2000" b="1" dirty="0" smtClean="0">
                <a:solidFill>
                  <a:schemeClr val="accent3">
                    <a:lumMod val="60000"/>
                    <a:lumOff val="40000"/>
                  </a:schemeClr>
                </a:solidFill>
              </a:rPr>
              <a:t/>
            </a:r>
            <a:br>
              <a:rPr lang="tr-TR" sz="2000" b="1" dirty="0" smtClean="0">
                <a:solidFill>
                  <a:schemeClr val="accent3">
                    <a:lumMod val="60000"/>
                    <a:lumOff val="40000"/>
                  </a:schemeClr>
                </a:solidFill>
              </a:rPr>
            </a:br>
            <a:endParaRPr lang="tr-TR" sz="2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9512" y="764704"/>
            <a:ext cx="8496944" cy="2520280"/>
          </a:xfrm>
        </p:spPr>
        <p:txBody>
          <a:bodyPr>
            <a:normAutofit fontScale="90000"/>
          </a:bodyPr>
          <a:lstStyle/>
          <a:p>
            <a:pPr algn="l"/>
            <a:r>
              <a:rPr lang="tr-TR" sz="3200" b="1" i="1" dirty="0" smtClean="0">
                <a:solidFill>
                  <a:srgbClr val="99FF33"/>
                </a:solidFill>
                <a:latin typeface="Times New Roman" pitchFamily="18" charset="0"/>
                <a:cs typeface="Times New Roman" pitchFamily="18" charset="0"/>
              </a:rPr>
              <a:t>UYGULAMA  SÜRECİNDE  </a:t>
            </a:r>
            <a:r>
              <a:rPr lang="tr-TR" sz="3200" b="1" i="1" dirty="0" smtClean="0">
                <a:solidFill>
                  <a:srgbClr val="99FF33"/>
                </a:solidFill>
                <a:latin typeface="Times New Roman" pitchFamily="18" charset="0"/>
                <a:cs typeface="Times New Roman" pitchFamily="18" charset="0"/>
              </a:rPr>
              <a:t>YAPACAKLARIMIZ</a:t>
            </a:r>
            <a:r>
              <a:rPr lang="tr-TR" sz="3200" b="1" i="1" dirty="0" smtClean="0">
                <a:solidFill>
                  <a:schemeClr val="accent1">
                    <a:lumMod val="75000"/>
                  </a:schemeClr>
                </a:solidFill>
                <a:latin typeface="Times New Roman" pitchFamily="18" charset="0"/>
                <a:cs typeface="Times New Roman" pitchFamily="18" charset="0"/>
              </a:rPr>
              <a:t/>
            </a:r>
            <a:br>
              <a:rPr lang="tr-TR" sz="3200" b="1" i="1" dirty="0" smtClean="0">
                <a:solidFill>
                  <a:schemeClr val="accent1">
                    <a:lumMod val="75000"/>
                  </a:schemeClr>
                </a:solidFill>
                <a:latin typeface="Times New Roman" pitchFamily="18" charset="0"/>
                <a:cs typeface="Times New Roman" pitchFamily="18" charset="0"/>
              </a:rPr>
            </a:br>
            <a:r>
              <a:rPr lang="tr-TR" sz="2700" b="1" i="1" dirty="0" smtClean="0">
                <a:solidFill>
                  <a:schemeClr val="accent1">
                    <a:lumMod val="75000"/>
                  </a:schemeClr>
                </a:solidFill>
                <a:latin typeface="Times New Roman" pitchFamily="18" charset="0"/>
                <a:cs typeface="Times New Roman" pitchFamily="18" charset="0"/>
              </a:rPr>
              <a:t>    </a:t>
            </a:r>
            <a:r>
              <a:rPr lang="tr-TR" sz="2700" dirty="0" smtClean="0">
                <a:latin typeface="Times New Roman" pitchFamily="18" charset="0"/>
                <a:cs typeface="Times New Roman" pitchFamily="18" charset="0"/>
              </a:rPr>
              <a:t> </a:t>
            </a:r>
            <a:r>
              <a:rPr lang="tr-TR" sz="2700" dirty="0" smtClean="0">
                <a:latin typeface="Times New Roman" pitchFamily="18" charset="0"/>
                <a:cs typeface="Times New Roman" pitchFamily="18" charset="0"/>
              </a:rPr>
              <a:t>Türkçe Öğretmenimiz Netice Molla ve </a:t>
            </a:r>
            <a:r>
              <a:rPr lang="tr-TR" sz="2700" dirty="0" err="1" smtClean="0">
                <a:latin typeface="Times New Roman" pitchFamily="18" charset="0"/>
                <a:cs typeface="Times New Roman" pitchFamily="18" charset="0"/>
              </a:rPr>
              <a:t>ve</a:t>
            </a:r>
            <a:r>
              <a:rPr lang="tr-TR" sz="2700" dirty="0" smtClean="0">
                <a:latin typeface="Times New Roman" pitchFamily="18" charset="0"/>
                <a:cs typeface="Times New Roman" pitchFamily="18" charset="0"/>
              </a:rPr>
              <a:t> diğer </a:t>
            </a:r>
            <a:r>
              <a:rPr lang="tr-TR" sz="2700" dirty="0" err="1" smtClean="0">
                <a:latin typeface="Times New Roman" pitchFamily="18" charset="0"/>
                <a:cs typeface="Times New Roman" pitchFamily="18" charset="0"/>
              </a:rPr>
              <a:t>türkçe</a:t>
            </a:r>
            <a:r>
              <a:rPr lang="tr-TR" sz="2700" dirty="0" smtClean="0">
                <a:latin typeface="Times New Roman" pitchFamily="18" charset="0"/>
                <a:cs typeface="Times New Roman" pitchFamily="18" charset="0"/>
              </a:rPr>
              <a:t> öğretmenlerimizle birlik te okul idaremiz ve tüm </a:t>
            </a:r>
            <a:r>
              <a:rPr lang="tr-TR" sz="2700" dirty="0" err="1" smtClean="0">
                <a:latin typeface="Times New Roman" pitchFamily="18" charset="0"/>
                <a:cs typeface="Times New Roman" pitchFamily="18" charset="0"/>
              </a:rPr>
              <a:t>baranş</a:t>
            </a:r>
            <a:r>
              <a:rPr lang="tr-TR" sz="2700" dirty="0" smtClean="0">
                <a:latin typeface="Times New Roman" pitchFamily="18" charset="0"/>
                <a:cs typeface="Times New Roman" pitchFamily="18" charset="0"/>
              </a:rPr>
              <a:t> öğretmenlerimizle öğrencilerimizin </a:t>
            </a:r>
            <a:r>
              <a:rPr lang="tr-TR" sz="2700" dirty="0" err="1" smtClean="0">
                <a:latin typeface="Times New Roman" pitchFamily="18" charset="0"/>
                <a:cs typeface="Times New Roman" pitchFamily="18" charset="0"/>
              </a:rPr>
              <a:t>tamamamına</a:t>
            </a:r>
            <a:r>
              <a:rPr lang="tr-TR" sz="2700" dirty="0" smtClean="0">
                <a:latin typeface="Times New Roman" pitchFamily="18" charset="0"/>
                <a:cs typeface="Times New Roman" pitchFamily="18" charset="0"/>
              </a:rPr>
              <a:t> </a:t>
            </a:r>
            <a:r>
              <a:rPr lang="tr-TR" sz="2700" dirty="0" smtClean="0">
                <a:latin typeface="Times New Roman" pitchFamily="18" charset="0"/>
                <a:cs typeface="Times New Roman" pitchFamily="18" charset="0"/>
              </a:rPr>
              <a:t>Türkçesi Varken Türkçesini Kullanmadığımız ve bunun farkında bile olmadığımız kelimeleri okul ve sınıf panolarında ve sınıflarda arkadaşlarımızla paylaşmak tüm öğrencilerimize farkındalık </a:t>
            </a:r>
            <a:r>
              <a:rPr lang="tr-TR" sz="2700" dirty="0" err="1" smtClean="0">
                <a:latin typeface="Times New Roman" pitchFamily="18" charset="0"/>
                <a:cs typeface="Times New Roman" pitchFamily="18" charset="0"/>
              </a:rPr>
              <a:t>ouşturmak</a:t>
            </a:r>
            <a:r>
              <a:rPr lang="tr-TR" sz="2700" dirty="0" smtClean="0">
                <a:latin typeface="Times New Roman" pitchFamily="18" charset="0"/>
                <a:cs typeface="Times New Roman" pitchFamily="18" charset="0"/>
              </a:rPr>
              <a:t>.</a:t>
            </a:r>
            <a:endParaRPr lang="tr-TR" sz="2700" b="1" i="1" dirty="0">
              <a:solidFill>
                <a:schemeClr val="accent3">
                  <a:lumMod val="60000"/>
                  <a:lumOff val="40000"/>
                </a:schemeClr>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540544" y="2780928"/>
            <a:ext cx="8062912" cy="3744416"/>
          </a:xfrm>
        </p:spPr>
        <p:txBody>
          <a:bodyPr>
            <a:normAutofit/>
          </a:bodyPr>
          <a:lstStyle/>
          <a:p>
            <a:pPr algn="l">
              <a:buFont typeface="Wingdings" pitchFamily="2" charset="2"/>
              <a:buChar char="v"/>
            </a:pPr>
            <a:r>
              <a:rPr lang="tr-TR" sz="1400" dirty="0" smtClean="0">
                <a:latin typeface="Times New Roman" pitchFamily="18" charset="0"/>
                <a:cs typeface="Times New Roman" pitchFamily="18" charset="0"/>
              </a:rPr>
              <a:t>   </a:t>
            </a:r>
            <a:endParaRPr lang="tr-TR" sz="2200" dirty="0" smtClean="0">
              <a:solidFill>
                <a:srgbClr val="FFFF00"/>
              </a:solidFill>
              <a:latin typeface="Arial" pitchFamily="34" charset="0"/>
              <a:cs typeface="Arial" pitchFamily="34" charset="0"/>
            </a:endParaRPr>
          </a:p>
          <a:p>
            <a:pPr algn="l"/>
            <a:endParaRPr lang="tr-TR" sz="2400" dirty="0">
              <a:solidFill>
                <a:srgbClr val="FFFF00"/>
              </a:solidFill>
              <a:latin typeface="Times New Roman" pitchFamily="18" charset="0"/>
              <a:cs typeface="Times New Roman" pitchFamily="18" charset="0"/>
            </a:endParaRPr>
          </a:p>
        </p:txBody>
      </p:sp>
      <p:pic>
        <p:nvPicPr>
          <p:cNvPr id="2050" name="Picture 2" descr="C:\Users\user\Desktop\dilimiz kimliğimizdir\12121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9143999" cy="3284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6401866"/>
          </a:xfrm>
        </p:spPr>
        <p:txBody>
          <a:bodyPr>
            <a:normAutofit/>
          </a:bodyPr>
          <a:lstStyle/>
          <a:p>
            <a:pPr>
              <a:buFont typeface="Wingdings" pitchFamily="2" charset="2"/>
              <a:buChar char="v"/>
            </a:pPr>
            <a:r>
              <a:rPr lang="tr-TR" sz="2400" i="1" dirty="0" smtClean="0">
                <a:solidFill>
                  <a:schemeClr val="accent3">
                    <a:lumMod val="60000"/>
                    <a:lumOff val="40000"/>
                  </a:schemeClr>
                </a:solidFill>
                <a:latin typeface="Arial" pitchFamily="34" charset="0"/>
                <a:cs typeface="Arial" pitchFamily="34" charset="0"/>
              </a:rPr>
              <a:t>DİLİMİZ KİMLİĞİMİZ DİR PROJESİNİN UYGULAMA EKİBİ TÜRKÇE ÖĞRETMENİMİZ NETİCE MOLLA VE ÖĞRENCİLERİMİZ</a:t>
            </a: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r>
              <a:rPr lang="tr-TR" sz="2400" dirty="0" smtClean="0">
                <a:solidFill>
                  <a:srgbClr val="FFFF00"/>
                </a:solidFill>
                <a:latin typeface="Arial" pitchFamily="34" charset="0"/>
                <a:cs typeface="Arial" pitchFamily="34" charset="0"/>
              </a:rPr>
              <a:t/>
            </a:r>
            <a:br>
              <a:rPr lang="tr-TR" sz="2400" dirty="0" smtClean="0">
                <a:solidFill>
                  <a:srgbClr val="FFFF00"/>
                </a:solidFill>
                <a:latin typeface="Arial" pitchFamily="34" charset="0"/>
                <a:cs typeface="Arial" pitchFamily="34" charset="0"/>
              </a:rPr>
            </a:br>
            <a:endParaRPr lang="tr-TR" sz="2400" dirty="0"/>
          </a:p>
        </p:txBody>
      </p:sp>
      <p:pic>
        <p:nvPicPr>
          <p:cNvPr id="1026" name="Picture 2" descr="C:\Users\user\Desktop\dilimiz kimliğimizdir\Netice Molla-Dilimiz Kimliğim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7150"/>
            <a:ext cx="9144000" cy="5006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OKUL 2018\DETAYLI OKUL RESİMLERİ\GİRİŞLER\DSC_08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5888" y="-930085"/>
            <a:ext cx="13069888" cy="868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dilimiz kimliğimizdir\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162425"/>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dilimiz kimliğimizdir\33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21" y="116632"/>
            <a:ext cx="8096250" cy="404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dilimiz kimliğimizdir\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dilimiz kimliğimizdir\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789040"/>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810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dilimiz kimliğimizdir\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44" y="620688"/>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dilimiz kimliğimizdir\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44" y="3789040"/>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42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dilimiz kimliğimizdir\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22" y="476672"/>
            <a:ext cx="80962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dilimiz kimliğimizdir\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43" y="3573016"/>
            <a:ext cx="8096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311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52</Words>
  <Application>Microsoft Office PowerPoint</Application>
  <PresentationFormat>Ekran Gösterisi (4:3)</PresentationFormat>
  <Paragraphs>8</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Canlı</vt:lpstr>
      <vt:lpstr>DİLİMİZ KİMLİĞİMİZDİR</vt:lpstr>
      <vt:lpstr>PROJENİN ADI :Dilimiz kimliğimizdir   SÜRE         : Sekiz  ay   ORTAM     : Okul   ARAÇ GEREÇLER: Sınıflar daki Akıllı Tahtalar sınıf ve koridor panoları , Dikkat çeken Öğrenci Kıyafetleri  PAYDAŞLAR / ORTAKLAR: Öğrenciler, okul personeli   AMAÇLAR: Dilimizi sevdirmek adına popüler olmuş türkçe kelimelerin önüne geçmiş türkçe kelimeleri unutturmaya başlamış,olanları hatırlatmak ve türkçesi varken yabancılaştırmadan türkçesini kullanmak adına ilgili kelimeleri karşılıklarıyla beraber panolar da sergilemek dikkat çeken kıyafetlerle benimsetmek  KAZANIMLAR: Dilimizi güçlendirir. Dilimizin unutulmasını engeller. </vt:lpstr>
      <vt:lpstr>UYGULAMA  SÜRECİNDE  YAPACAKLARIMIZ      Türkçe Öğretmenimiz Netice Molla ve ve diğer türkçe öğretmenlerimizle birlik te okul idaremiz ve tüm baranş öğretmenlerimizle öğrencilerimizin tamamamına Türkçesi Varken Türkçesini Kullanmadığımız ve bunun farkında bile olmadığımız kelimeleri okul ve sınıf panolarında ve sınıflarda arkadaşlarımızla paylaşmak tüm öğrencilerimize farkındalık ouşturmak.</vt:lpstr>
      <vt:lpstr>DİLİMİZ KİMLİĞİMİZ DİR PROJESİNİN UYGULAMA EKİBİ TÜRKÇE ÖĞRETMENİMİZ NETİCE MOLLA VE ÖĞRENCİLERİMİZ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GÜNÜN SÖZÜ</dc:title>
  <dc:creator>Windows-XP</dc:creator>
  <cp:lastModifiedBy>user</cp:lastModifiedBy>
  <cp:revision>34</cp:revision>
  <dcterms:created xsi:type="dcterms:W3CDTF">2018-10-28T14:46:33Z</dcterms:created>
  <dcterms:modified xsi:type="dcterms:W3CDTF">2018-11-12T12:19:42Z</dcterms:modified>
</cp:coreProperties>
</file>