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9" r:id="rId4"/>
    <p:sldId id="268" r:id="rId5"/>
    <p:sldId id="258" r:id="rId6"/>
    <p:sldId id="260" r:id="rId7"/>
    <p:sldId id="269" r:id="rId8"/>
    <p:sldId id="270" r:id="rId9"/>
    <p:sldId id="288" r:id="rId10"/>
    <p:sldId id="271" r:id="rId11"/>
    <p:sldId id="272" r:id="rId12"/>
    <p:sldId id="273" r:id="rId13"/>
    <p:sldId id="277" r:id="rId14"/>
    <p:sldId id="279" r:id="rId15"/>
    <p:sldId id="278" r:id="rId16"/>
    <p:sldId id="280" r:id="rId17"/>
    <p:sldId id="281" r:id="rId18"/>
    <p:sldId id="283" r:id="rId19"/>
    <p:sldId id="284" r:id="rId20"/>
    <p:sldId id="282" r:id="rId21"/>
    <p:sldId id="285" r:id="rId22"/>
    <p:sldId id="262" r:id="rId23"/>
    <p:sldId id="286" r:id="rId24"/>
    <p:sldId id="287"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D9F75050-0E15-4C5B-92B0-66D068882F1F}" type="datetimeFigureOut">
              <a:rPr lang="tr-TR" smtClean="0"/>
              <a:pPr/>
              <a:t>16.08.2018</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16.08.2018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D9F75050-0E15-4C5B-92B0-66D068882F1F}" type="datetimeFigureOut">
              <a:rPr lang="tr-TR" smtClean="0"/>
              <a:pPr/>
              <a:t>16.08.2018</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D9F75050-0E15-4C5B-92B0-66D068882F1F}" type="datetimeFigureOut">
              <a:rPr lang="tr-TR" smtClean="0"/>
              <a:pPr/>
              <a:t>16.08.2018</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B1DEFA8C-F947-479F-BE07-76B6B3F80BF1}"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16.08.2018</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D9F75050-0E15-4C5B-92B0-66D068882F1F}" type="datetimeFigureOut">
              <a:rPr lang="tr-TR" smtClean="0"/>
              <a:pPr/>
              <a:t>16.08.2018</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16.08.2018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D9F75050-0E15-4C5B-92B0-66D068882F1F}" type="datetimeFigureOut">
              <a:rPr lang="tr-TR" smtClean="0"/>
              <a:pPr/>
              <a:t>16.08.2018</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D9F75050-0E15-4C5B-92B0-66D068882F1F}" type="datetimeFigureOut">
              <a:rPr lang="tr-TR" smtClean="0"/>
              <a:pPr/>
              <a:t>16.08.2018</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D9F75050-0E15-4C5B-92B0-66D068882F1F}" type="datetimeFigureOut">
              <a:rPr lang="tr-TR" smtClean="0"/>
              <a:pPr/>
              <a:t>16.08.2018</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9F75050-0E15-4C5B-92B0-66D068882F1F}" type="datetimeFigureOut">
              <a:rPr lang="tr-TR" smtClean="0"/>
              <a:pPr/>
              <a:t>16.08.2018</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0" y="5029200"/>
            <a:ext cx="7851648" cy="1828800"/>
          </a:xfrm>
        </p:spPr>
        <p:txBody>
          <a:bodyPr>
            <a:normAutofit/>
          </a:bodyPr>
          <a:lstStyle/>
          <a:p>
            <a:pPr algn="l"/>
            <a:r>
              <a:rPr lang="tr-TR" sz="4800" b="1" dirty="0" smtClean="0"/>
              <a:t>Okullarda Güvenli Ortamın Sağlanması </a:t>
            </a:r>
            <a:endParaRPr lang="tr-TR" sz="4800" b="1" dirty="0"/>
          </a:p>
        </p:txBody>
      </p:sp>
      <p:sp>
        <p:nvSpPr>
          <p:cNvPr id="3" name="2 Alt Başlık"/>
          <p:cNvSpPr>
            <a:spLocks noGrp="1"/>
          </p:cNvSpPr>
          <p:nvPr>
            <p:ph type="subTitle" idx="1"/>
          </p:nvPr>
        </p:nvSpPr>
        <p:spPr>
          <a:xfrm>
            <a:off x="3635896" y="4149080"/>
            <a:ext cx="5400600" cy="1224136"/>
          </a:xfrm>
        </p:spPr>
        <p:txBody>
          <a:bodyPr>
            <a:noAutofit/>
          </a:bodyPr>
          <a:lstStyle/>
          <a:p>
            <a:r>
              <a:rPr lang="tr-TR" sz="3200" b="1" dirty="0" smtClean="0"/>
              <a:t>KONYA</a:t>
            </a:r>
          </a:p>
          <a:p>
            <a:r>
              <a:rPr lang="tr-TR" sz="3200" b="1" dirty="0" smtClean="0"/>
              <a:t>İl Milli Eğitim Müdürlüğü </a:t>
            </a:r>
            <a:endParaRPr lang="tr-TR" sz="3200" b="1" dirty="0"/>
          </a:p>
        </p:txBody>
      </p:sp>
      <p:pic>
        <p:nvPicPr>
          <p:cNvPr id="1029" name="Picture 5" descr="MEB LOGO ile ilgili gÃ¶rsel sonucu"/>
          <p:cNvPicPr>
            <a:picLocks noChangeAspect="1" noChangeArrowheads="1"/>
          </p:cNvPicPr>
          <p:nvPr/>
        </p:nvPicPr>
        <p:blipFill>
          <a:blip r:embed="rId2" cstate="print"/>
          <a:srcRect/>
          <a:stretch>
            <a:fillRect/>
          </a:stretch>
        </p:blipFill>
        <p:spPr bwMode="auto">
          <a:xfrm>
            <a:off x="5256584" y="235973"/>
            <a:ext cx="3779912" cy="3752521"/>
          </a:xfrm>
          <a:prstGeom prst="roundRect">
            <a:avLst>
              <a:gd name="adj" fmla="val 16667"/>
            </a:avLst>
          </a:prstGeom>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pic>
      <p:pic>
        <p:nvPicPr>
          <p:cNvPr id="2050" name="Picture 2" descr="F:\GÜVENLİ OKUL\konya mem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2564904"/>
            <a:ext cx="2143125" cy="214312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sz="4400" dirty="0"/>
              <a:t>Uygulama esasları 	</a:t>
            </a:r>
            <a:endParaRPr lang="tr-TR" dirty="0" smtClean="0"/>
          </a:p>
        </p:txBody>
      </p:sp>
      <p:sp>
        <p:nvSpPr>
          <p:cNvPr id="3" name="2 İçerik Yer Tutucusu"/>
          <p:cNvSpPr>
            <a:spLocks noGrp="1"/>
          </p:cNvSpPr>
          <p:nvPr>
            <p:ph idx="1"/>
          </p:nvPr>
        </p:nvSpPr>
        <p:spPr>
          <a:xfrm>
            <a:off x="1547664" y="260648"/>
            <a:ext cx="7139136" cy="6194160"/>
          </a:xfrm>
        </p:spPr>
        <p:txBody>
          <a:bodyPr>
            <a:normAutofit fontScale="92500" lnSpcReduction="20000"/>
          </a:bodyPr>
          <a:lstStyle/>
          <a:p>
            <a:pPr marL="64008" indent="0" algn="just">
              <a:buNone/>
            </a:pPr>
            <a:r>
              <a:rPr lang="tr-TR" sz="2400" dirty="0"/>
              <a:t> (‘‘GÜVENLİ OKUL’’) kapsamında hazırlanan il eylem planında isimleri geçen kurul ve kurumların görevlerine, uygulama esaslarına ve çalışma takvimine ilişkin bilgilere yer verilmiştir</a:t>
            </a:r>
            <a:r>
              <a:rPr lang="tr-TR" sz="2400" dirty="0" smtClean="0"/>
              <a:t>.</a:t>
            </a:r>
          </a:p>
          <a:p>
            <a:pPr marL="64008" indent="0" algn="just">
              <a:buNone/>
            </a:pPr>
            <a:endParaRPr lang="tr-TR" sz="2400" dirty="0"/>
          </a:p>
          <a:p>
            <a:pPr marL="64008" indent="0" algn="just">
              <a:buNone/>
            </a:pPr>
            <a:r>
              <a:rPr lang="tr-TR" sz="2400" dirty="0"/>
              <a:t> “Güvenli Okul” kapsamında planlanan çalışmalar İlçe Milli Eğitim Müdürlüklerinde Özel Eğitim ve Rehberlik Hizmetlerinden sorumlu Şube Müdürlerinin başkanlığında oluşturulacak ekiplerce izlenecek, bu çalışmaların sonuçları her dönemin sonunda raporlanarak İl MEM ÖERH Şubesine gönderilecektir. </a:t>
            </a:r>
            <a:endParaRPr lang="tr-TR" sz="2400" dirty="0" smtClean="0"/>
          </a:p>
          <a:p>
            <a:pPr marL="64008" indent="0" algn="just">
              <a:buNone/>
            </a:pPr>
            <a:endParaRPr lang="tr-TR" sz="2400" dirty="0"/>
          </a:p>
          <a:p>
            <a:pPr marL="64008" indent="0" algn="just">
              <a:buNone/>
            </a:pPr>
            <a:r>
              <a:rPr lang="tr-TR" sz="2400" dirty="0"/>
              <a:t>İlçe Milli Eğitim Müdürlüklerince okulların izlenmesi ve denetimi yıl boyunca ihtiyaca göre planlanacak ve gelişme durumu takip edilecektir. </a:t>
            </a:r>
            <a:endParaRPr lang="tr-TR" sz="2400" dirty="0" smtClean="0"/>
          </a:p>
          <a:p>
            <a:pPr marL="64008" indent="0" algn="just">
              <a:buNone/>
            </a:pPr>
            <a:endParaRPr lang="tr-TR" sz="2400" dirty="0"/>
          </a:p>
          <a:p>
            <a:pPr marL="64008" indent="0" algn="just">
              <a:buNone/>
            </a:pPr>
            <a:r>
              <a:rPr lang="tr-TR" sz="2400" dirty="0" smtClean="0"/>
              <a:t>İl / </a:t>
            </a:r>
            <a:r>
              <a:rPr lang="tr-TR" sz="2400" dirty="0"/>
              <a:t>İlçe düzeyinde yapılan çalışmalara ilişkin değerlendirmeler; İlçe Yürütme Kurulu tarafından hazırlanacak olan Değerlendirme Raporları üzerinden yapılacaktır. </a:t>
            </a:r>
          </a:p>
          <a:p>
            <a:pPr marL="0" indent="0" algn="just">
              <a:buNone/>
            </a:pPr>
            <a:endParaRPr lang="tr-TR" sz="2400" dirty="0"/>
          </a:p>
        </p:txBody>
      </p:sp>
    </p:spTree>
    <p:extLst>
      <p:ext uri="{BB962C8B-B14F-4D97-AF65-F5344CB8AC3E}">
        <p14:creationId xmlns:p14="http://schemas.microsoft.com/office/powerpoint/2010/main" val="34522252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sz="4400" dirty="0"/>
              <a:t>Kurumlar	</a:t>
            </a:r>
            <a:endParaRPr lang="tr-TR" dirty="0" smtClean="0"/>
          </a:p>
        </p:txBody>
      </p:sp>
      <p:sp>
        <p:nvSpPr>
          <p:cNvPr id="3" name="2 İçerik Yer Tutucusu"/>
          <p:cNvSpPr>
            <a:spLocks noGrp="1"/>
          </p:cNvSpPr>
          <p:nvPr>
            <p:ph idx="1"/>
          </p:nvPr>
        </p:nvSpPr>
        <p:spPr>
          <a:xfrm>
            <a:off x="1835696" y="260648"/>
            <a:ext cx="6851104" cy="6194160"/>
          </a:xfrm>
        </p:spPr>
        <p:txBody>
          <a:bodyPr>
            <a:normAutofit fontScale="92500" lnSpcReduction="20000"/>
          </a:bodyPr>
          <a:lstStyle/>
          <a:p>
            <a:pPr marL="285750" indent="-285750" algn="just">
              <a:buFont typeface="Arial" pitchFamily="34" charset="0"/>
              <a:buChar char="•"/>
            </a:pPr>
            <a:r>
              <a:rPr lang="tr-TR" sz="2400" dirty="0"/>
              <a:t>İl Milli Eğitim </a:t>
            </a:r>
            <a:r>
              <a:rPr lang="tr-TR" sz="2400" dirty="0" smtClean="0"/>
              <a:t>Müdürlüğü</a:t>
            </a:r>
          </a:p>
          <a:p>
            <a:pPr marL="0" indent="0" algn="just">
              <a:buNone/>
            </a:pPr>
            <a:endParaRPr lang="tr-TR" sz="2400" dirty="0"/>
          </a:p>
          <a:p>
            <a:pPr marL="285750" lvl="0" indent="-285750" algn="just">
              <a:buFont typeface="Arial" pitchFamily="34" charset="0"/>
              <a:buChar char="•"/>
            </a:pPr>
            <a:r>
              <a:rPr lang="tr-TR" sz="2400" dirty="0"/>
              <a:t>Okullarda Güvenli Ortamın Sağlanması (‘‘GÜVENLİ OKUL’’) İl Yürütme </a:t>
            </a:r>
            <a:r>
              <a:rPr lang="tr-TR" sz="2400" dirty="0" smtClean="0"/>
              <a:t>Kurulu</a:t>
            </a:r>
          </a:p>
          <a:p>
            <a:pPr marL="0" lvl="0" indent="0" algn="just">
              <a:buNone/>
            </a:pPr>
            <a:endParaRPr lang="tr-TR" sz="2400" dirty="0"/>
          </a:p>
          <a:p>
            <a:pPr marL="285750" lvl="0" indent="-285750" algn="just">
              <a:buFont typeface="Arial" pitchFamily="34" charset="0"/>
              <a:buChar char="•"/>
            </a:pPr>
            <a:r>
              <a:rPr lang="tr-TR" sz="2400" dirty="0"/>
              <a:t>İlçe Milli Eğitim </a:t>
            </a:r>
            <a:r>
              <a:rPr lang="tr-TR" sz="2400" dirty="0" smtClean="0"/>
              <a:t>Müdürlüğü</a:t>
            </a:r>
          </a:p>
          <a:p>
            <a:pPr marL="0" lvl="0" indent="0" algn="just">
              <a:buNone/>
            </a:pPr>
            <a:endParaRPr lang="tr-TR" sz="2400" dirty="0"/>
          </a:p>
          <a:p>
            <a:pPr marL="285750" lvl="0" indent="-285750" algn="just">
              <a:buFont typeface="Arial" pitchFamily="34" charset="0"/>
              <a:buChar char="•"/>
            </a:pPr>
            <a:r>
              <a:rPr lang="tr-TR" sz="2400" dirty="0"/>
              <a:t>İlçe Milli Eğitim Müdürlüğü / ‘‘GÜVENLİ OKUL’’ İlçe Yürütme </a:t>
            </a:r>
            <a:r>
              <a:rPr lang="tr-TR" sz="2400" dirty="0" smtClean="0"/>
              <a:t>Kurulu</a:t>
            </a:r>
          </a:p>
          <a:p>
            <a:pPr marL="0" lvl="0" indent="0" algn="just">
              <a:buNone/>
            </a:pPr>
            <a:endParaRPr lang="tr-TR" sz="2400" dirty="0"/>
          </a:p>
          <a:p>
            <a:pPr marL="285750" lvl="0" indent="-285750" algn="just">
              <a:buFont typeface="Arial" pitchFamily="34" charset="0"/>
              <a:buChar char="•"/>
            </a:pPr>
            <a:r>
              <a:rPr lang="tr-TR" sz="2400" dirty="0"/>
              <a:t>İlçe Milli Eğitim Müdürlüğü / ‘‘GÜVENLİ OKUL’’ İlçe İzleme </a:t>
            </a:r>
            <a:r>
              <a:rPr lang="tr-TR" sz="2400" dirty="0" smtClean="0"/>
              <a:t>Komisyonu</a:t>
            </a:r>
          </a:p>
          <a:p>
            <a:pPr marL="0" lvl="0" indent="0" algn="just">
              <a:buNone/>
            </a:pPr>
            <a:endParaRPr lang="tr-TR" sz="2400" dirty="0"/>
          </a:p>
          <a:p>
            <a:pPr marL="285750" lvl="0" indent="-285750" algn="just">
              <a:buFont typeface="Arial" pitchFamily="34" charset="0"/>
              <a:buChar char="•"/>
            </a:pPr>
            <a:r>
              <a:rPr lang="tr-TR" sz="2400" dirty="0"/>
              <a:t>Rehberlik ve Araştırma Merkezi (RAM) </a:t>
            </a:r>
            <a:r>
              <a:rPr lang="tr-TR" sz="2400" dirty="0" smtClean="0"/>
              <a:t>Müdürlüğü</a:t>
            </a:r>
          </a:p>
          <a:p>
            <a:pPr marL="0" lvl="0" indent="0" algn="just">
              <a:buNone/>
            </a:pPr>
            <a:endParaRPr lang="tr-TR" sz="2400" dirty="0"/>
          </a:p>
          <a:p>
            <a:pPr marL="285750" lvl="0" indent="-285750" algn="just">
              <a:buFont typeface="Arial" pitchFamily="34" charset="0"/>
              <a:buChar char="•"/>
            </a:pPr>
            <a:r>
              <a:rPr lang="tr-TR" sz="2400" dirty="0"/>
              <a:t>Okul/ Kurum Müdürlükleri / ‘‘GÜVENLİ OKUL’’ Okul Yürütme Kuruludur. </a:t>
            </a:r>
          </a:p>
          <a:p>
            <a:pPr marL="285750" lvl="0" indent="-285750" algn="just">
              <a:buFont typeface="Arial" pitchFamily="34" charset="0"/>
              <a:buChar char="•"/>
            </a:pPr>
            <a:endParaRPr lang="tr-TR" sz="2400" dirty="0"/>
          </a:p>
        </p:txBody>
      </p:sp>
    </p:spTree>
    <p:extLst>
      <p:ext uri="{BB962C8B-B14F-4D97-AF65-F5344CB8AC3E}">
        <p14:creationId xmlns:p14="http://schemas.microsoft.com/office/powerpoint/2010/main" val="29677146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fontScale="85000" lnSpcReduction="20000"/>
          </a:bodyPr>
          <a:lstStyle/>
          <a:p>
            <a:pPr marL="342900" lvl="0" indent="-342900" algn="just">
              <a:buFont typeface="+mj-lt"/>
              <a:buAutoNum type="arabicPeriod"/>
            </a:pPr>
            <a:r>
              <a:rPr lang="tr-TR" sz="2400" b="1" dirty="0"/>
              <a:t>İl Eylem Planı hakkında İl Müdürlüğü düzeyinde kurumsal bilgilendirme, görevlendirme, denetim konularında her türlü iş ve işlemlerin yapılması </a:t>
            </a:r>
          </a:p>
          <a:p>
            <a:pPr marL="342900" lvl="0" indent="-342900" algn="just">
              <a:buFont typeface="+mj-lt"/>
              <a:buAutoNum type="arabicPeriod"/>
            </a:pPr>
            <a:r>
              <a:rPr lang="tr-TR" sz="2400" b="1" dirty="0"/>
              <a:t>İl Eylem Planının görüşülüp geliştirilmesi ve onaylanması.</a:t>
            </a:r>
          </a:p>
          <a:p>
            <a:pPr marL="342900" lvl="0" indent="-342900" algn="just">
              <a:buFont typeface="+mj-lt"/>
              <a:buAutoNum type="arabicPeriod"/>
            </a:pPr>
            <a:r>
              <a:rPr lang="tr-TR" sz="2400" b="1" dirty="0"/>
              <a:t>Yapılan çalışmalarla ilgili değerlendirme sonuçlarının rapor haline getirilmesi </a:t>
            </a:r>
          </a:p>
          <a:p>
            <a:pPr marL="342900" lvl="0" indent="-342900" algn="just">
              <a:buFont typeface="+mj-lt"/>
              <a:buAutoNum type="arabicPeriod"/>
            </a:pPr>
            <a:r>
              <a:rPr lang="tr-TR" sz="2400" b="1" dirty="0"/>
              <a:t>RAM’ların donanım, personel ve materyal bakımından desteklenmesi, güçlendirilmesi.</a:t>
            </a:r>
          </a:p>
          <a:p>
            <a:pPr marL="342900" lvl="0" indent="-342900" algn="just">
              <a:buFont typeface="+mj-lt"/>
              <a:buAutoNum type="arabicPeriod"/>
            </a:pPr>
            <a:r>
              <a:rPr lang="tr-TR" sz="2400" b="1" dirty="0"/>
              <a:t>Diğer kurum ve kuruluşlar ile gerekli koordinasyon ve işbirliğinin sağlanması.</a:t>
            </a:r>
          </a:p>
          <a:p>
            <a:pPr marL="342900" lvl="0" indent="-342900" algn="just">
              <a:buFont typeface="+mj-lt"/>
              <a:buAutoNum type="arabicPeriod"/>
            </a:pPr>
            <a:r>
              <a:rPr lang="tr-TR" sz="2400" b="1" dirty="0"/>
              <a:t>İçişleri Bakanlığı ve Milli Eğitim Bakanlığı arasında imzalanan “ Okullarda Güvenli Ortamın Sağlamasına Yönelik Koruyucu ve Önleyici Tedbirlerin Arttırılmasına İlişkin İşbirliği Protokolü” Kapsamında belirlenen görevlerin gerçekleştirilmesi.</a:t>
            </a:r>
          </a:p>
          <a:p>
            <a:pPr marL="342900" lvl="0" indent="-342900" algn="just">
              <a:buFont typeface="+mj-lt"/>
              <a:buAutoNum type="arabicPeriod"/>
            </a:pPr>
            <a:r>
              <a:rPr lang="tr-TR" sz="2400" b="1" dirty="0"/>
              <a:t>İl Yürütme Kurulu kararlarının İlçe Milli Eğitim Müdürlüklerine duyurulması.</a:t>
            </a:r>
          </a:p>
          <a:p>
            <a:pPr marL="342900" lvl="0" indent="-342900" algn="just">
              <a:buFont typeface="+mj-lt"/>
              <a:buAutoNum type="arabicPeriod"/>
            </a:pPr>
            <a:r>
              <a:rPr lang="tr-TR" sz="2400" b="1" dirty="0"/>
              <a:t>İl Yürütme Kurulunda alınan kararlar ile ilgili yapılan çalışmaların rapor halinde MEB’e gönderilmesi</a:t>
            </a:r>
            <a:r>
              <a:rPr lang="tr-TR" sz="2400" b="1" dirty="0" smtClean="0"/>
              <a:t>.</a:t>
            </a:r>
            <a:endParaRPr lang="tr-TR" sz="2400" b="1" dirty="0"/>
          </a:p>
        </p:txBody>
      </p:sp>
      <p:sp>
        <p:nvSpPr>
          <p:cNvPr id="4" name="Dikdörtgen 3"/>
          <p:cNvSpPr/>
          <p:nvPr/>
        </p:nvSpPr>
        <p:spPr>
          <a:xfrm rot="16200000">
            <a:off x="-2053607" y="3213847"/>
            <a:ext cx="6264698" cy="646331"/>
          </a:xfrm>
          <a:prstGeom prst="rect">
            <a:avLst/>
          </a:prstGeom>
        </p:spPr>
        <p:txBody>
          <a:bodyPr wrap="square">
            <a:spAutoFit/>
          </a:bodyPr>
          <a:lstStyle/>
          <a:p>
            <a:pPr marL="361950" lvl="1"/>
            <a:r>
              <a:rPr lang="tr-TR" dirty="0"/>
              <a:t>İl milli eğitim müdürlüğü / ‘‘güvenli okul’’ </a:t>
            </a:r>
            <a:endParaRPr lang="tr-TR" dirty="0" smtClean="0"/>
          </a:p>
          <a:p>
            <a:pPr marL="361950" lvl="1"/>
            <a:r>
              <a:rPr lang="tr-TR" dirty="0" smtClean="0"/>
              <a:t>il </a:t>
            </a:r>
            <a:r>
              <a:rPr lang="tr-TR" dirty="0"/>
              <a:t>yürütme kurulu </a:t>
            </a:r>
          </a:p>
        </p:txBody>
      </p:sp>
    </p:spTree>
    <p:extLst>
      <p:ext uri="{BB962C8B-B14F-4D97-AF65-F5344CB8AC3E}">
        <p14:creationId xmlns:p14="http://schemas.microsoft.com/office/powerpoint/2010/main" val="34415866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fontScale="62500" lnSpcReduction="20000"/>
          </a:bodyPr>
          <a:lstStyle/>
          <a:p>
            <a:pPr marL="342900" lvl="0" indent="-342900" algn="just">
              <a:buFont typeface="+mj-lt"/>
              <a:buAutoNum type="arabicPeriod"/>
            </a:pPr>
            <a:r>
              <a:rPr lang="tr-TR" sz="2400" dirty="0"/>
              <a:t>‘‘GÜVENLİ OKUL’’ İlçe Yürütme Kurulunun oluşturulması (İlçe Kaymakamı veya İlçe Milli Eğitim Müdürü Başkanlığında, İlgili Şube Müdürü, RAM Müdürü, Her Derece ve Kademeden Okul Müdürleri ve Rehberlik Öğretmenleri….. .) </a:t>
            </a:r>
          </a:p>
          <a:p>
            <a:pPr marL="342900" lvl="0" indent="-342900" algn="just">
              <a:buFont typeface="+mj-lt"/>
              <a:buAutoNum type="arabicPeriod"/>
            </a:pPr>
            <a:r>
              <a:rPr lang="tr-TR" sz="2400" dirty="0"/>
              <a:t>İlçe düzeyinde “</a:t>
            </a:r>
            <a:r>
              <a:rPr lang="tr-TR" sz="2400" dirty="0" err="1"/>
              <a:t>Psiko</a:t>
            </a:r>
            <a:r>
              <a:rPr lang="tr-TR" sz="2400" dirty="0"/>
              <a:t>-sosyal Acil Müdahale” ve “Krize Müdahale” ekiplerinin; oluşturulması (ÖERH sorumlu Şube Müdürü başkanlığında; İlçede RAM var ise RAM Müdürü ve PDR Hizmetleri Başkanı ile 3 asil, 3 yedek rehberlik öğretmeni) ve bilgilerinin İl Milli Eğitim Müdürlüğü ile RAM’a gönderilmesi.</a:t>
            </a:r>
          </a:p>
          <a:p>
            <a:pPr marL="342900" lvl="0" indent="-342900" algn="just">
              <a:buFont typeface="+mj-lt"/>
              <a:buAutoNum type="arabicPeriod"/>
            </a:pPr>
            <a:r>
              <a:rPr lang="tr-TR" sz="2400" dirty="0"/>
              <a:t>İlçe bazında mevcut durum analizi yapılarak; okulların / bölgelerin / ihtiyaç konularının tüm tarafların görüş ve önerileri dikkate alınarak geniş katılımlı bir komisyon çalışması ile belirlenmesi. </a:t>
            </a:r>
          </a:p>
          <a:p>
            <a:pPr marL="342900" lvl="0" indent="-342900" algn="just">
              <a:buFont typeface="+mj-lt"/>
              <a:buAutoNum type="arabicPeriod"/>
            </a:pPr>
            <a:r>
              <a:rPr lang="tr-TR" sz="2400" dirty="0"/>
              <a:t> ‘‘GÜVENLİ OKUL’’ İlçe Eylem Planı’nın; il eylem planına uygun olarak ilçenin özellikleri dikkate alınarak hazırlanması ve onaya sunulması, onay sonrası tüm okullara  / kurumlara duyurusunun yapılması. </a:t>
            </a:r>
          </a:p>
          <a:p>
            <a:pPr marL="342900" lvl="0" indent="-342900" algn="just">
              <a:buFont typeface="+mj-lt"/>
              <a:buAutoNum type="arabicPeriod"/>
            </a:pPr>
            <a:r>
              <a:rPr lang="tr-TR" sz="2400" dirty="0"/>
              <a:t>‘‘GÜVENLİ OKUL’’ İlçe Eylem Planının İlçedeki resmi kurum ve kuruluşlara gönderilmesi.</a:t>
            </a:r>
          </a:p>
          <a:p>
            <a:pPr marL="342900" lvl="0" indent="-342900" algn="just">
              <a:buFont typeface="+mj-lt"/>
              <a:buAutoNum type="arabicPeriod"/>
            </a:pPr>
            <a:r>
              <a:rPr lang="tr-TR" sz="2400" dirty="0"/>
              <a:t>‘‘GÜVENLİ OKUL’’ İlçe eylem planı ile ilgili bilgilendirme / görevlendirme / denetim işlemlerinin planlanması ve uygulama sürecinin başlatılması. </a:t>
            </a:r>
          </a:p>
          <a:p>
            <a:pPr marL="342900" lvl="0" indent="-342900" algn="just">
              <a:buFont typeface="+mj-lt"/>
              <a:buAutoNum type="arabicPeriod"/>
            </a:pPr>
            <a:r>
              <a:rPr lang="tr-TR" sz="2400" dirty="0"/>
              <a:t>Okul çevresinin daha güvenli hale getirilmesi için ilgili kurum ve kuruluşlarla işbirliği, koordinasyon ve destek sağlanması</a:t>
            </a:r>
          </a:p>
          <a:p>
            <a:pPr marL="342900" lvl="0" indent="-342900" algn="just">
              <a:buFont typeface="+mj-lt"/>
              <a:buAutoNum type="arabicPeriod"/>
            </a:pPr>
            <a:r>
              <a:rPr lang="tr-TR" sz="2400" dirty="0"/>
              <a:t>Okul irtibat görevlilerin belirlenmesi için İlçe Emniyet Müdürlüğü / İlçe Jandarma Komutanlığı ile işbirliği ve koordinasyon sağlanması.</a:t>
            </a:r>
          </a:p>
          <a:p>
            <a:pPr marL="342900" lvl="0" indent="-342900" algn="just">
              <a:buFont typeface="+mj-lt"/>
              <a:buAutoNum type="arabicPeriod"/>
            </a:pPr>
            <a:r>
              <a:rPr lang="tr-TR" sz="2400" dirty="0"/>
              <a:t>Yapılan çalışmalara ait verilerin /görsellerin derlenip elektronik ortamda arşivlenmesi. </a:t>
            </a:r>
          </a:p>
          <a:p>
            <a:pPr marL="342900" lvl="0" indent="-342900" algn="just">
              <a:buFont typeface="+mj-lt"/>
              <a:buAutoNum type="arabicPeriod"/>
            </a:pPr>
            <a:r>
              <a:rPr lang="tr-TR" sz="2400" dirty="0" err="1" smtClean="0"/>
              <a:t>Psiko</a:t>
            </a:r>
            <a:r>
              <a:rPr lang="tr-TR" sz="2400" dirty="0" smtClean="0"/>
              <a:t>-Sosyal </a:t>
            </a:r>
            <a:r>
              <a:rPr lang="tr-TR" sz="2400" dirty="0"/>
              <a:t>müdahale hizmetleri konusunda eğitim almamış rehberlik öğretmenlerin tespit </a:t>
            </a:r>
            <a:r>
              <a:rPr lang="tr-TR" sz="2400" dirty="0" err="1"/>
              <a:t>edilerekhizmet</a:t>
            </a:r>
            <a:r>
              <a:rPr lang="tr-TR" sz="2400" dirty="0"/>
              <a:t> içi eğitim programı kapsamında bu öğretmenlerin eğitim almalarının sağlanması</a:t>
            </a:r>
            <a:r>
              <a:rPr lang="tr-TR" sz="2400" dirty="0" smtClean="0"/>
              <a:t>.</a:t>
            </a:r>
            <a:endParaRPr lang="tr-TR" sz="2400" dirty="0"/>
          </a:p>
        </p:txBody>
      </p:sp>
      <p:sp>
        <p:nvSpPr>
          <p:cNvPr id="4" name="Dikdörtgen 3"/>
          <p:cNvSpPr/>
          <p:nvPr/>
        </p:nvSpPr>
        <p:spPr>
          <a:xfrm rot="16200000">
            <a:off x="-2053607" y="3213847"/>
            <a:ext cx="6264698" cy="646331"/>
          </a:xfrm>
          <a:prstGeom prst="rect">
            <a:avLst/>
          </a:prstGeom>
        </p:spPr>
        <p:txBody>
          <a:bodyPr wrap="square">
            <a:spAutoFit/>
          </a:bodyPr>
          <a:lstStyle/>
          <a:p>
            <a:pPr marL="361950" lvl="1"/>
            <a:r>
              <a:rPr lang="tr-TR" dirty="0"/>
              <a:t>İlçe milli eğitim müdürlükleri / ‘‘güvenli okul’’ </a:t>
            </a:r>
            <a:endParaRPr lang="tr-TR" dirty="0" smtClean="0"/>
          </a:p>
          <a:p>
            <a:pPr marL="361950" lvl="1"/>
            <a:r>
              <a:rPr lang="tr-TR" dirty="0" smtClean="0"/>
              <a:t>ilçe </a:t>
            </a:r>
            <a:r>
              <a:rPr lang="tr-TR" dirty="0"/>
              <a:t>yürütme kurulu	</a:t>
            </a:r>
          </a:p>
        </p:txBody>
      </p:sp>
    </p:spTree>
    <p:extLst>
      <p:ext uri="{BB962C8B-B14F-4D97-AF65-F5344CB8AC3E}">
        <p14:creationId xmlns:p14="http://schemas.microsoft.com/office/powerpoint/2010/main" val="1321700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fontScale="62500" lnSpcReduction="20000"/>
          </a:bodyPr>
          <a:lstStyle/>
          <a:p>
            <a:pPr marL="342900" lvl="0" indent="-342900" algn="just">
              <a:buFont typeface="+mj-lt"/>
              <a:buAutoNum type="arabicPeriod" startAt="11"/>
            </a:pPr>
            <a:r>
              <a:rPr lang="tr-TR" sz="2400" dirty="0"/>
              <a:t>İlçe düzeyinde yapılacak sosyal, kültürel ve sportif etkinliklerin planlanması ve buna ilişkin çalışma takviminin hazırlanıp okullara gönderilmesi. </a:t>
            </a:r>
          </a:p>
          <a:p>
            <a:pPr marL="342900" lvl="0" indent="-342900" algn="just">
              <a:buFont typeface="+mj-lt"/>
              <a:buAutoNum type="arabicPeriod" startAt="11"/>
            </a:pPr>
            <a:r>
              <a:rPr lang="tr-TR" sz="2400" dirty="0"/>
              <a:t>Çocuk Mahkemelerince 5395 Sayılı Çocuk Koruma Kanunu çerçevesinde “eğitim” veya “danışmanlık tedbiri” kararı alınan çocuklar ile ilgili iş ve işlemlerin; RAM işbirliğinde, öğrencinin kayıtlı olduğu eğitim kademesinden sorumlu Şubeler aracılığı ile takip edilmesinin sağlanması.  </a:t>
            </a:r>
          </a:p>
          <a:p>
            <a:pPr marL="342900" lvl="0" indent="-342900" algn="just">
              <a:buFont typeface="+mj-lt"/>
              <a:buAutoNum type="arabicPeriod" startAt="11"/>
            </a:pPr>
            <a:r>
              <a:rPr lang="tr-TR" sz="2400" dirty="0"/>
              <a:t>Şiddette, ihmal ve istismara uğrayan veya bu fiillerde bulunan, koruma altına alınan öğrencilere ait çalışmaların RAM ile koordineli planlanıp gerçekleştirilmesi. </a:t>
            </a:r>
          </a:p>
          <a:p>
            <a:pPr marL="342900" lvl="0" indent="-342900" algn="just">
              <a:buFont typeface="+mj-lt"/>
              <a:buAutoNum type="arabicPeriod" startAt="11"/>
            </a:pPr>
            <a:r>
              <a:rPr lang="tr-TR" sz="2400" dirty="0"/>
              <a:t>Okula devamsızlığın yüksek olduğu bölgelerde devamsızlık nedenlerinin araştırılarak, devamın sağlanması için gerekli önlemlerin alınması. </a:t>
            </a:r>
          </a:p>
          <a:p>
            <a:pPr marL="342900" lvl="0" indent="-342900" algn="just">
              <a:buFont typeface="+mj-lt"/>
              <a:buAutoNum type="arabicPeriod" startAt="11"/>
            </a:pPr>
            <a:r>
              <a:rPr lang="tr-TR" sz="2400" dirty="0"/>
              <a:t>Özellikle yöneticilere yönelik eğitimlerde; </a:t>
            </a:r>
          </a:p>
          <a:p>
            <a:pPr marL="342900" indent="-342900" algn="just">
              <a:buFont typeface="+mj-lt"/>
              <a:buAutoNum type="arabicPeriod" startAt="11"/>
            </a:pPr>
            <a:r>
              <a:rPr lang="tr-TR" sz="2400" dirty="0"/>
              <a:t>a)’‘GÜVENLİ OKUL’’ çalışmalarına ve ihmal ve istismar vakalarında bildirim zorunluluğuna </a:t>
            </a:r>
          </a:p>
          <a:p>
            <a:pPr marL="342900" indent="-342900" algn="just">
              <a:buFont typeface="+mj-lt"/>
              <a:buAutoNum type="arabicPeriod" startAt="11"/>
            </a:pPr>
            <a:r>
              <a:rPr lang="tr-TR" sz="2400" dirty="0"/>
              <a:t>b)Adli vakaların; ivedi, İl MEM Müdürlüğüne telefon ile bildirilip, aynı gün bilgi notlarının faks ve DYS üzerinden gönderilmesine özel vurgu yapılması.</a:t>
            </a:r>
          </a:p>
          <a:p>
            <a:pPr marL="342900" lvl="0" indent="-342900" algn="just">
              <a:buFont typeface="+mj-lt"/>
              <a:buAutoNum type="arabicPeriod" startAt="11"/>
            </a:pPr>
            <a:r>
              <a:rPr lang="tr-TR" sz="2400" dirty="0"/>
              <a:t>İlçe web sayfasında İlçe Eylem Planı ile rehberlik konulu çalışmalara / bilgilendirmelere yer verilmesi.</a:t>
            </a:r>
          </a:p>
          <a:p>
            <a:pPr marL="342900" lvl="0" indent="-342900" algn="just">
              <a:buFont typeface="+mj-lt"/>
              <a:buAutoNum type="arabicPeriod" startAt="11"/>
            </a:pPr>
            <a:r>
              <a:rPr lang="tr-TR" sz="2400" dirty="0"/>
              <a:t>Kurumsal kapasitenin güçlendirilmesi, buna paralel olarak okullara teknik ve danışmanlık hizmeti verilmesi. </a:t>
            </a:r>
          </a:p>
          <a:p>
            <a:pPr marL="342900" lvl="0" indent="-342900" algn="just">
              <a:buFont typeface="+mj-lt"/>
              <a:buAutoNum type="arabicPeriod" startAt="11"/>
            </a:pPr>
            <a:r>
              <a:rPr lang="tr-TR" sz="2400" dirty="0"/>
              <a:t>Okul rehberlik servisleri ile RAM’ların donanım, personel ve materyal bakımından güçlendirilmesi ve desteklenmesi. </a:t>
            </a:r>
          </a:p>
          <a:p>
            <a:pPr marL="342900" lvl="0" indent="-342900" algn="just">
              <a:buFont typeface="+mj-lt"/>
              <a:buAutoNum type="arabicPeriod" startAt="11"/>
            </a:pPr>
            <a:r>
              <a:rPr lang="tr-TR" sz="2400" dirty="0"/>
              <a:t>Okullarda; Rehberlik ve Psikolojik Danışma Hizmetleri Yürütme Komisyonlarının ve Güvenli Okul Komisyonlarının oluşturulması ve bu komisyonların etkin bir şekilde görev yapmalarının sağlanması. </a:t>
            </a:r>
          </a:p>
        </p:txBody>
      </p:sp>
      <p:sp>
        <p:nvSpPr>
          <p:cNvPr id="4" name="Dikdörtgen 3"/>
          <p:cNvSpPr/>
          <p:nvPr/>
        </p:nvSpPr>
        <p:spPr>
          <a:xfrm rot="16200000">
            <a:off x="-2053607" y="3213847"/>
            <a:ext cx="6264698" cy="646331"/>
          </a:xfrm>
          <a:prstGeom prst="rect">
            <a:avLst/>
          </a:prstGeom>
        </p:spPr>
        <p:txBody>
          <a:bodyPr wrap="square">
            <a:spAutoFit/>
          </a:bodyPr>
          <a:lstStyle/>
          <a:p>
            <a:pPr marL="361950" lvl="1"/>
            <a:r>
              <a:rPr lang="tr-TR" dirty="0"/>
              <a:t>İlçe milli eğitim müdürlükleri / ‘‘güvenli okul’’ </a:t>
            </a:r>
            <a:endParaRPr lang="tr-TR" dirty="0" smtClean="0"/>
          </a:p>
          <a:p>
            <a:pPr marL="361950" lvl="1"/>
            <a:r>
              <a:rPr lang="tr-TR" dirty="0" smtClean="0"/>
              <a:t>ilçe </a:t>
            </a:r>
            <a:r>
              <a:rPr lang="tr-TR" dirty="0"/>
              <a:t>yürütme kurulu	</a:t>
            </a:r>
          </a:p>
        </p:txBody>
      </p:sp>
    </p:spTree>
    <p:extLst>
      <p:ext uri="{BB962C8B-B14F-4D97-AF65-F5344CB8AC3E}">
        <p14:creationId xmlns:p14="http://schemas.microsoft.com/office/powerpoint/2010/main" val="1025874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fontScale="77500" lnSpcReduction="20000"/>
          </a:bodyPr>
          <a:lstStyle/>
          <a:p>
            <a:pPr marL="514350" indent="-514350" algn="just">
              <a:buFont typeface="+mj-lt"/>
              <a:buAutoNum type="arabicPeriod" startAt="22"/>
            </a:pPr>
            <a:r>
              <a:rPr lang="tr-TR" sz="2400" dirty="0"/>
              <a:t>Disiplin suçlarının aylık takip edilerek; değerlendirilmesi, okul / bölge bazında azaltılması için RAM işbirliğinde gerekli önlemlerin </a:t>
            </a:r>
            <a:r>
              <a:rPr lang="tr-TR" sz="2400" dirty="0" err="1"/>
              <a:t>alınması..İ</a:t>
            </a:r>
            <a:endParaRPr lang="tr-TR" sz="2400" dirty="0"/>
          </a:p>
          <a:p>
            <a:pPr marL="342900" lvl="0" indent="-342900" algn="just">
              <a:buFont typeface="+mj-lt"/>
              <a:buAutoNum type="arabicPeriod" startAt="22"/>
            </a:pPr>
            <a:r>
              <a:rPr lang="tr-TR" sz="2400" dirty="0" err="1"/>
              <a:t>lçe</a:t>
            </a:r>
            <a:r>
              <a:rPr lang="tr-TR" sz="2400" dirty="0"/>
              <a:t> düzeyinde eğitim ortamlarında şiddetin önlenmesi ve azaltılması kapsamındaki tüm çalışmaların / raporların / sonuçların /sorunlar ve önerilerin; Ocak ve Haziran aylarında, İl Milli Eğitim Müdürlüğüne ‘‘GÜVENLİ OKUL’’ İlçe Yürütme Kurulu Değerlendirme Toplantısı kararları ve veri formu ile birlikte gönderilmesi.</a:t>
            </a:r>
          </a:p>
          <a:p>
            <a:pPr marL="342900" lvl="0" indent="-342900" algn="just">
              <a:buFont typeface="+mj-lt"/>
              <a:buAutoNum type="arabicPeriod" startAt="22"/>
            </a:pPr>
            <a:r>
              <a:rPr lang="tr-TR" sz="2400" dirty="0"/>
              <a:t>Halk Eğitim Merkezlerinde; gençlerin kötü alışkanlıklardan uzaklaştırılması ve serbest zamanlarının değerlendirilmesi için sosyal kültürel önlemler alınarak, meslek edindirme kurslarının arttırılması. </a:t>
            </a:r>
          </a:p>
          <a:p>
            <a:pPr marL="342900" lvl="0" indent="-342900" algn="just">
              <a:buFont typeface="+mj-lt"/>
              <a:buAutoNum type="arabicPeriod" startAt="22"/>
            </a:pPr>
            <a:r>
              <a:rPr lang="tr-TR" sz="2400" dirty="0"/>
              <a:t>Halk Eğitim Merkezlerince;  Kadına ve Çocuğa Yönelik Şiddetin önlenmesi konularında kurslar / seminer programları düzenlenmesi.</a:t>
            </a:r>
          </a:p>
          <a:p>
            <a:pPr marL="342900" lvl="0" indent="-342900" algn="just">
              <a:buFont typeface="+mj-lt"/>
              <a:buAutoNum type="arabicPeriod" startAt="22"/>
            </a:pPr>
            <a:r>
              <a:rPr lang="tr-TR" sz="2400" dirty="0"/>
              <a:t>Halk Eğitim Merkezlerince; Anne Baba Eğitimi vb. konularda eğitimler / seminerler düzenlenmesi, verilerinin sayısal / görsel tutulması. </a:t>
            </a:r>
          </a:p>
          <a:p>
            <a:pPr marL="342900" lvl="0" indent="-342900" algn="just">
              <a:buFont typeface="+mj-lt"/>
              <a:buAutoNum type="arabicPeriod" startAt="22"/>
            </a:pPr>
            <a:r>
              <a:rPr lang="tr-TR" sz="2400" dirty="0"/>
              <a:t>Kadın Sığınma Evlerindeki kadınların çocukları ile SHÇEK’te kalan çocukların ilgili kurum işbirliğinde okullara yerleştirilmesi ve eğitimlerinin izlenip PDR desteği sunulmasının sağlanmasının sağlanması.</a:t>
            </a:r>
          </a:p>
          <a:p>
            <a:pPr marL="64008" indent="0">
              <a:buNone/>
            </a:pPr>
            <a:endParaRPr lang="tr-TR" sz="1400" dirty="0"/>
          </a:p>
        </p:txBody>
      </p:sp>
      <p:sp>
        <p:nvSpPr>
          <p:cNvPr id="4" name="Dikdörtgen 3"/>
          <p:cNvSpPr/>
          <p:nvPr/>
        </p:nvSpPr>
        <p:spPr>
          <a:xfrm rot="16200000">
            <a:off x="-2053607" y="3213847"/>
            <a:ext cx="6264698" cy="646331"/>
          </a:xfrm>
          <a:prstGeom prst="rect">
            <a:avLst/>
          </a:prstGeom>
        </p:spPr>
        <p:txBody>
          <a:bodyPr wrap="square">
            <a:spAutoFit/>
          </a:bodyPr>
          <a:lstStyle/>
          <a:p>
            <a:pPr marL="361950" lvl="1"/>
            <a:r>
              <a:rPr lang="tr-TR" dirty="0"/>
              <a:t>İlçe milli eğitim müdürlükleri / ‘‘güvenli okul’’ </a:t>
            </a:r>
            <a:endParaRPr lang="tr-TR" dirty="0" smtClean="0"/>
          </a:p>
          <a:p>
            <a:pPr marL="361950" lvl="1"/>
            <a:r>
              <a:rPr lang="tr-TR" dirty="0" smtClean="0"/>
              <a:t>ilçe </a:t>
            </a:r>
            <a:r>
              <a:rPr lang="tr-TR" dirty="0"/>
              <a:t>yürütme kurulu	</a:t>
            </a:r>
          </a:p>
        </p:txBody>
      </p:sp>
    </p:spTree>
    <p:extLst>
      <p:ext uri="{BB962C8B-B14F-4D97-AF65-F5344CB8AC3E}">
        <p14:creationId xmlns:p14="http://schemas.microsoft.com/office/powerpoint/2010/main" val="4052739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lnSpcReduction="10000"/>
          </a:bodyPr>
          <a:lstStyle/>
          <a:p>
            <a:pPr marL="342900" lvl="0" indent="-342900" algn="just">
              <a:buFont typeface="+mj-lt"/>
              <a:buAutoNum type="arabicPeriod"/>
            </a:pPr>
            <a:r>
              <a:rPr lang="tr-TR" sz="1400" dirty="0"/>
              <a:t>İlçe MEM işbirliğinde </a:t>
            </a:r>
            <a:r>
              <a:rPr lang="tr-TR" sz="1400" dirty="0" err="1" smtClean="0"/>
              <a:t>Psiko</a:t>
            </a:r>
            <a:r>
              <a:rPr lang="tr-TR" sz="1400" dirty="0" smtClean="0"/>
              <a:t>-Sosyal </a:t>
            </a:r>
            <a:r>
              <a:rPr lang="tr-TR" sz="1400" dirty="0"/>
              <a:t>ve Krize Müdahale Ekiplerinin kurulması, bu konuda eğitimler verilmesi, değerlendirme toplantıları yapılması.</a:t>
            </a:r>
          </a:p>
          <a:p>
            <a:pPr marL="342900" lvl="0" indent="-342900" algn="just">
              <a:buFont typeface="+mj-lt"/>
              <a:buAutoNum type="arabicPeriod"/>
            </a:pPr>
            <a:r>
              <a:rPr lang="tr-TR" sz="1400" dirty="0"/>
              <a:t>İl, İlçe Eylem Planına uygun olarak RAM düzeyinde yapılacak çalışmaları yürütecek ekiplerin oluşturulması. </a:t>
            </a:r>
          </a:p>
          <a:p>
            <a:pPr marL="342900" lvl="0" indent="-342900" algn="just">
              <a:buFont typeface="+mj-lt"/>
              <a:buAutoNum type="arabicPeriod"/>
            </a:pPr>
            <a:r>
              <a:rPr lang="tr-TR" sz="1400" dirty="0"/>
              <a:t>Sorumluluk sahasına giren ilçelerin rehber öğretmeni / psikolojik danışmanı olmayan okul / kurumlara verilecek eğitim çalışmalarının ekipler aracılığı ile ulaşmasını sağlamak.</a:t>
            </a:r>
          </a:p>
          <a:p>
            <a:pPr marL="342900" lvl="0" indent="-342900" algn="just">
              <a:buFont typeface="+mj-lt"/>
              <a:buAutoNum type="arabicPeriod"/>
            </a:pPr>
            <a:r>
              <a:rPr lang="tr-TR" sz="1400" dirty="0"/>
              <a:t>Yöneticilere, öğretmenlere teknik ve danışmanlık desteğinin verilmesi.</a:t>
            </a:r>
          </a:p>
          <a:p>
            <a:pPr marL="342900" lvl="0" indent="-342900" algn="just">
              <a:buFont typeface="+mj-lt"/>
              <a:buAutoNum type="arabicPeriod"/>
            </a:pPr>
            <a:r>
              <a:rPr lang="tr-TR" sz="1400" dirty="0"/>
              <a:t>Okullarda gerçekleştirilen PDR eğitim hizmetinin etkililiğinin arttırılmasına yönelik çalışmalar yapmak.</a:t>
            </a:r>
          </a:p>
          <a:p>
            <a:pPr marL="342900" lvl="0" indent="-342900" algn="just">
              <a:buFont typeface="+mj-lt"/>
              <a:buAutoNum type="arabicPeriod"/>
            </a:pPr>
            <a:r>
              <a:rPr lang="tr-TR" sz="1400" dirty="0"/>
              <a:t>Eğitim kademelerine göre; örnek /çerçeve nitelikte Okul PDR birimlerinin çalışma takviminin hazırlanması ve kurum web sayfasında yayımlanması.</a:t>
            </a:r>
          </a:p>
          <a:p>
            <a:pPr marL="342900" lvl="0" indent="-342900" algn="just">
              <a:buFont typeface="+mj-lt"/>
              <a:buAutoNum type="arabicPeriod"/>
            </a:pPr>
            <a:r>
              <a:rPr lang="tr-TR" sz="1400" dirty="0"/>
              <a:t>Mevcut eğitim programlarının /materyallerinin güncellenmesi, Eylem planlarına uygun yeni programların / materyallerin hazırlanıp ilçeler aracılığı ile okullara / kurumlara ulaştırılması.  </a:t>
            </a:r>
          </a:p>
          <a:p>
            <a:pPr marL="342900" lvl="0" indent="-342900" algn="just">
              <a:buFont typeface="+mj-lt"/>
              <a:buAutoNum type="arabicPeriod"/>
            </a:pPr>
            <a:r>
              <a:rPr lang="tr-TR" sz="1400" dirty="0"/>
              <a:t>Okullarda verilecek olan eğitimlerde kullanılmak üzere örnek sunumlar hazırlanması. Bu sunumların hazırlanmasında Bakanlığımız modüllerinden, bilimsel araştırma sonuçlarından ve Bakanlığımız ÖERH Genel Müdürlüğü ile Aile ve Sosyal Politikalar Bakanlığı web sayfalarında yayımlanan proje çıktılarından / eğitim materyallerinden yararlanılması. </a:t>
            </a:r>
          </a:p>
          <a:p>
            <a:pPr marL="342900" lvl="0" indent="-342900" algn="just">
              <a:buFont typeface="+mj-lt"/>
              <a:buAutoNum type="arabicPeriod"/>
            </a:pPr>
            <a:r>
              <a:rPr lang="tr-TR" sz="1400" dirty="0"/>
              <a:t>İhmal ve İstismar, şiddete maruz kalan, sokakta yaşayan ve çalıştırılan öğrencilerin sağlık /sosyal hizmet kurumlarına yönlendirilmesi, koruma altına alınacak öğrenciler konusunda İlçe MEM aracılığı ile koordinasyonun sağlanarak ilgili kurumla işbirliği yapılması.</a:t>
            </a:r>
          </a:p>
          <a:p>
            <a:pPr marL="342900" lvl="0" indent="-342900" algn="just">
              <a:buFont typeface="+mj-lt"/>
              <a:buAutoNum type="arabicPeriod"/>
            </a:pPr>
            <a:r>
              <a:rPr lang="tr-TR" sz="1400" dirty="0"/>
              <a:t>Rehberlik ve Psikolojik Danışma Hizmetleri çerçevesinde verilecek diğer eğitimlerin, İlçe MEM Müdürlüklerinin ihtiyaçları göz önüne alarak planlamak, koordinasyon ve materyal desteği sağlamak, </a:t>
            </a:r>
          </a:p>
          <a:p>
            <a:pPr marL="342900" lvl="0" indent="-342900" algn="just">
              <a:buFont typeface="+mj-lt"/>
              <a:buAutoNum type="arabicPeriod"/>
            </a:pPr>
            <a:r>
              <a:rPr lang="tr-TR" sz="1400" dirty="0"/>
              <a:t> “Danışmanlık Tedbiri” ve uygulama hakkında rehberlik öğretmenlerine destek verilmesi</a:t>
            </a:r>
            <a:r>
              <a:rPr lang="tr-TR" sz="1400" dirty="0" smtClean="0"/>
              <a:t>.</a:t>
            </a:r>
            <a:endParaRPr lang="tr-TR" sz="1400" dirty="0"/>
          </a:p>
        </p:txBody>
      </p:sp>
      <p:sp>
        <p:nvSpPr>
          <p:cNvPr id="4" name="Dikdörtgen 3"/>
          <p:cNvSpPr/>
          <p:nvPr/>
        </p:nvSpPr>
        <p:spPr>
          <a:xfrm rot="16200000">
            <a:off x="-2053607" y="3352346"/>
            <a:ext cx="6264698" cy="369332"/>
          </a:xfrm>
          <a:prstGeom prst="rect">
            <a:avLst/>
          </a:prstGeom>
        </p:spPr>
        <p:txBody>
          <a:bodyPr wrap="square">
            <a:spAutoFit/>
          </a:bodyPr>
          <a:lstStyle/>
          <a:p>
            <a:pPr marL="361950" lvl="1"/>
            <a:r>
              <a:rPr lang="tr-TR" dirty="0"/>
              <a:t>Rehberlik ve araştırma merkezi ( ram ) müdürlüğü</a:t>
            </a:r>
          </a:p>
        </p:txBody>
      </p:sp>
    </p:spTree>
    <p:extLst>
      <p:ext uri="{BB962C8B-B14F-4D97-AF65-F5344CB8AC3E}">
        <p14:creationId xmlns:p14="http://schemas.microsoft.com/office/powerpoint/2010/main" val="260347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lnSpcReduction="10000"/>
          </a:bodyPr>
          <a:lstStyle/>
          <a:p>
            <a:pPr marL="342900" lvl="0" indent="-342900" algn="just">
              <a:buFont typeface="+mj-lt"/>
              <a:buAutoNum type="arabicPeriod"/>
            </a:pPr>
            <a:r>
              <a:rPr lang="tr-TR" sz="1400" dirty="0"/>
              <a:t>Okul yönetimi; okul eylem planı ve çalışma takvimi hazırlamak üzere Okul Müdürünün başkanlığında ‘‘GÜVENLİ OKUL’’ Okul Yürütme Komisyonunun oluşturulması. ( Okul Müdürü başkanlığında, en az bir Müdür Yrd. , her sınıf düzeyinden en az bir Sınıf Öğretmeni, Okul Rehberlik Öğretmeni / öğretmenleri, Beden Eğitimi Öğretmeni, Görsel Sanatlar Öğretmeni, Okulun Öğrenci Temsilcisi, Okul Aile Birliği Başkanı, En az iki öğrenci velisi)</a:t>
            </a:r>
          </a:p>
          <a:p>
            <a:pPr marL="342900" lvl="0" indent="-342900" algn="just">
              <a:buFont typeface="+mj-lt"/>
              <a:buAutoNum type="arabicPeriod"/>
            </a:pPr>
            <a:r>
              <a:rPr lang="tr-TR" sz="1400" dirty="0"/>
              <a:t>‘‘GÜVENLİ OKUL’’ Okul Yürütme Komisyonu çalışmaların planlanması, sürecin değerlendirilmesi ve çalışmaların rapor haline getirilmesi için yılda üç defa toplantı yapacaktır. Gerekli görülen durumlarda ara toplantılar yapılabilir. </a:t>
            </a:r>
          </a:p>
          <a:p>
            <a:pPr marL="342900" lvl="0" indent="-342900" algn="just">
              <a:buFont typeface="+mj-lt"/>
              <a:buAutoNum type="arabicPeriod"/>
            </a:pPr>
            <a:r>
              <a:rPr lang="tr-TR" sz="1400" dirty="0"/>
              <a:t>‘‘GÜVENLİ OKUL’’ Okul Yürütme Komisyonu tarafından yapılacak çalışmaların belirlenip planlanması, üyelerin görev dağılımının belirlenmesi. (Görev dağılımı tüm üyeleri kapsayacak ve yapılan çalışmalara ilişkin tüm bilgi ve belgeler; komisyon başkanında veya komisyon üyesi Müdür yardımcısında toplanacaktır. Denetim, yerinde rehberlik bu dosya / bilgi ve belgelere göre yapılacaktır)</a:t>
            </a:r>
          </a:p>
          <a:p>
            <a:pPr marL="342900" lvl="0" indent="-342900" algn="just">
              <a:buFont typeface="+mj-lt"/>
              <a:buAutoNum type="arabicPeriod"/>
            </a:pPr>
            <a:r>
              <a:rPr lang="tr-TR" sz="1400" dirty="0"/>
              <a:t>Okul /kurumlarda  </a:t>
            </a:r>
            <a:r>
              <a:rPr lang="tr-TR" sz="1400" dirty="0" smtClean="0"/>
              <a:t>“</a:t>
            </a:r>
            <a:r>
              <a:rPr lang="tr-TR" sz="1400" dirty="0" err="1" smtClean="0"/>
              <a:t>Psiko</a:t>
            </a:r>
            <a:r>
              <a:rPr lang="tr-TR" sz="1400" dirty="0" smtClean="0"/>
              <a:t>-Sosyal </a:t>
            </a:r>
            <a:r>
              <a:rPr lang="tr-TR" sz="1400" dirty="0"/>
              <a:t>Müdahale Ekibi”, ve “Krize Müdahale Ekibi” oluşturulması.</a:t>
            </a:r>
          </a:p>
          <a:p>
            <a:pPr marL="342900" lvl="0" indent="-342900" algn="just">
              <a:buFont typeface="+mj-lt"/>
              <a:buAutoNum type="arabicPeriod"/>
            </a:pPr>
            <a:r>
              <a:rPr lang="tr-TR" sz="1400" dirty="0"/>
              <a:t>Okul PDR birimlerince; RAM tarafından ilan edilen PDR çerçeve planı esas alınarak, okulun özgün Okul PDR Yıllık Çalışma Planının hazırlanması.</a:t>
            </a:r>
          </a:p>
          <a:p>
            <a:pPr marL="342900" lvl="0" indent="-342900" algn="just">
              <a:buFont typeface="+mj-lt"/>
              <a:buAutoNum type="arabicPeriod"/>
            </a:pPr>
            <a:r>
              <a:rPr lang="tr-TR" sz="1400" dirty="0"/>
              <a:t>Okul irtibat görevlisi bilgilerinin güncellenerek kurumlar arası işbirliği ve koordinasyonun geliştirilmesi. Okul müdürünün dışında bir idarecinin yedek olarak görevlendirilmesi.</a:t>
            </a:r>
          </a:p>
          <a:p>
            <a:pPr marL="342900" lvl="0" indent="-342900" algn="just">
              <a:buFont typeface="+mj-lt"/>
              <a:buAutoNum type="arabicPeriod"/>
            </a:pPr>
            <a:r>
              <a:rPr lang="tr-TR" sz="1400" dirty="0"/>
              <a:t>‘‘GÜVENLİ OKUL’’ Okul Yürütme Komisyonu tarafından; okul içinde ve dışında şiddete neden olabilecek risk faktörlerinin; okul-öğrenci-aile-çevre özellikleri dikkate alınarak bilimsel ölçme tekniklerinden yararlanılarak belirlenmesi, sayısal veri haline getirilmesi. </a:t>
            </a:r>
          </a:p>
          <a:p>
            <a:pPr marL="342900" lvl="0" indent="-342900" algn="just">
              <a:buFont typeface="+mj-lt"/>
              <a:buAutoNum type="arabicPeriod"/>
            </a:pPr>
            <a:r>
              <a:rPr lang="tr-TR" sz="1400" dirty="0"/>
              <a:t>Okul Yönetimince ‘‘GÜVENLİ OKUL’’ Okul Eylem Planı hakkında tüm okul personelinin, öğrenci velilerinin bilgilendirilmesi, okul web sayfasında eylem planına yer verilmesi. </a:t>
            </a:r>
          </a:p>
          <a:p>
            <a:pPr marL="0" lvl="0" indent="0" algn="just">
              <a:buNone/>
            </a:pPr>
            <a:endParaRPr lang="tr-TR" sz="1400" dirty="0"/>
          </a:p>
        </p:txBody>
      </p:sp>
      <p:sp>
        <p:nvSpPr>
          <p:cNvPr id="4" name="Dikdörtgen 3"/>
          <p:cNvSpPr/>
          <p:nvPr/>
        </p:nvSpPr>
        <p:spPr>
          <a:xfrm rot="16200000">
            <a:off x="-2053607" y="3213846"/>
            <a:ext cx="6264698" cy="646331"/>
          </a:xfrm>
          <a:prstGeom prst="rect">
            <a:avLst/>
          </a:prstGeom>
        </p:spPr>
        <p:txBody>
          <a:bodyPr wrap="square">
            <a:spAutoFit/>
          </a:bodyPr>
          <a:lstStyle/>
          <a:p>
            <a:pPr marL="361950" lvl="1"/>
            <a:r>
              <a:rPr lang="tr-TR" dirty="0" smtClean="0"/>
              <a:t> </a:t>
            </a:r>
            <a:r>
              <a:rPr lang="tr-TR" dirty="0"/>
              <a:t>Okul / kurum müdürlükleri/ </a:t>
            </a:r>
            <a:r>
              <a:rPr lang="tr-TR" dirty="0" smtClean="0"/>
              <a:t>Güvenli Okul   </a:t>
            </a:r>
            <a:r>
              <a:rPr lang="tr-TR" dirty="0"/>
              <a:t>okul yürütme </a:t>
            </a:r>
            <a:r>
              <a:rPr lang="tr-TR" dirty="0" smtClean="0"/>
              <a:t>kurulu</a:t>
            </a:r>
            <a:endParaRPr lang="tr-TR" dirty="0"/>
          </a:p>
        </p:txBody>
      </p:sp>
    </p:spTree>
    <p:extLst>
      <p:ext uri="{BB962C8B-B14F-4D97-AF65-F5344CB8AC3E}">
        <p14:creationId xmlns:p14="http://schemas.microsoft.com/office/powerpoint/2010/main" val="28490739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lnSpcReduction="10000"/>
          </a:bodyPr>
          <a:lstStyle/>
          <a:p>
            <a:pPr marL="342900" lvl="0" indent="-342900" algn="just">
              <a:buFont typeface="+mj-lt"/>
              <a:buAutoNum type="arabicPeriod" startAt="9"/>
            </a:pPr>
            <a:r>
              <a:rPr lang="tr-TR" sz="1400" dirty="0"/>
              <a:t>Okul rehberlik servisi, okul irtibat görevlisi, öğrenci temsilciliği ile okul / aile birliği arasında gerekli koordinasyonun sağlanması.</a:t>
            </a:r>
          </a:p>
          <a:p>
            <a:pPr marL="342900" lvl="0" indent="-342900" algn="just">
              <a:buFont typeface="+mj-lt"/>
              <a:buAutoNum type="arabicPeriod" startAt="9"/>
            </a:pPr>
            <a:r>
              <a:rPr lang="tr-TR" sz="1400" dirty="0"/>
              <a:t>‘‘GÜVENLİ OKUL’’ Okul Yürütme Komisyonu tarafından Okul Eylem Planının uygulama safhalarında, RAM veya İlçe Milli Eğitim Müdürlüğü koordinasyonunda; sağlık, sosyal hizmetler, emniyet, üniversite, sivil toplum kuruluşları, eğitim sendikalar vs. kurum / kuruluşlarının desteklerinin alınması.</a:t>
            </a:r>
          </a:p>
          <a:p>
            <a:pPr marL="342900" lvl="0" indent="-342900" algn="just">
              <a:buFont typeface="+mj-lt"/>
              <a:buAutoNum type="arabicPeriod" startAt="9"/>
            </a:pPr>
            <a:r>
              <a:rPr lang="tr-TR" sz="1400" dirty="0"/>
              <a:t>‘‘GÜVENLİ OKUL’’ Okul Yürütme Komisyonu tarafından İlçe Eylem Planları çerçevesinde; okul rehberlik ve psikolojik danışma servisi, RAM ile koordineli olarak okul / kurumunda programların yürütülmesinde uygun ortam personelinin görevlendirilmesi. Eğitim öğretimi aksatmayacak şekilde toplantılar düzenlenmesi bu konuda gerekli koordinasyon ve işbirliğinin sağlanması. (RAM tarafından hazırlanacak standart eğitim materyallerinin kullanılması veya Bakanlığımız ÖERH Genel Müdürlüğü ile Aile ve Sosyal Politikalar Bakanlığı web sayfalarında yayımlanan proje çıktılarından / eğitim materyallerinden yararlanılması.) </a:t>
            </a:r>
          </a:p>
          <a:p>
            <a:pPr marL="342900" lvl="0" indent="-342900" algn="just">
              <a:buFont typeface="+mj-lt"/>
              <a:buAutoNum type="arabicPeriod" startAt="9"/>
            </a:pPr>
            <a:r>
              <a:rPr lang="tr-TR" sz="1400" dirty="0"/>
              <a:t>Okul Yönetimi veya ‘‘GÜVENLİ OKUL’’ Okul Yürütme Komisyonu tarafından; öğretmenler, öğrenciler ve ailelerin </a:t>
            </a:r>
            <a:r>
              <a:rPr lang="tr-TR" sz="1400" dirty="0" err="1"/>
              <a:t>psiko</a:t>
            </a:r>
            <a:r>
              <a:rPr lang="tr-TR" sz="1400" dirty="0"/>
              <a:t>-sosyal olarak gelişimlerine yönelik hazırlanan rehberlik ve temel önleme programları, diğer rehberlik ve psikolojik danışma hizmetleri, sosyal etkinlikler, spor ve serbest zaman etkinlikleri bütünleştirerek okulda olumlu psikolojik ortamın oluşturulması için gerekli planlamanın yapılması. Planların ‘‘GÜVENLİ OKUL’’ Okul Eylem Planına eklenmesi.</a:t>
            </a:r>
          </a:p>
          <a:p>
            <a:pPr marL="342900" lvl="0" indent="-342900" algn="just">
              <a:buFont typeface="+mj-lt"/>
              <a:buAutoNum type="arabicPeriod" startAt="9"/>
            </a:pPr>
            <a:r>
              <a:rPr lang="tr-TR" sz="1400" dirty="0"/>
              <a:t>‘‘GÜVENLİ OKUL’’ Okul Yürütme Komisyonu tarafından Okul Eylem Planı kapsamında yapılan çalışmaların değerlendirilmesi, raporun dönem ve yıl sonunda İlçe </a:t>
            </a:r>
            <a:r>
              <a:rPr lang="tr-TR" sz="1400" dirty="0" err="1"/>
              <a:t>MEM’e</a:t>
            </a:r>
            <a:r>
              <a:rPr lang="tr-TR" sz="1400" dirty="0"/>
              <a:t> gönderilmesi</a:t>
            </a:r>
          </a:p>
          <a:p>
            <a:pPr marL="342900" lvl="0" indent="-342900" algn="just">
              <a:buFont typeface="+mj-lt"/>
              <a:buAutoNum type="arabicPeriod" startAt="9"/>
            </a:pPr>
            <a:r>
              <a:rPr lang="tr-TR" sz="1400" dirty="0"/>
              <a:t>Okul Yönetimince; nöbetçi öğretmenlerin nöbet günlerinin yönetmeliğe uygun olarak belirlenmesi, okul giriş çıkışlarının kontrol altına alınması</a:t>
            </a:r>
            <a:r>
              <a:rPr lang="tr-TR" sz="1400" dirty="0" smtClean="0"/>
              <a:t>.</a:t>
            </a:r>
            <a:endParaRPr lang="tr-TR" sz="1400" dirty="0"/>
          </a:p>
        </p:txBody>
      </p:sp>
      <p:sp>
        <p:nvSpPr>
          <p:cNvPr id="4" name="Dikdörtgen 3"/>
          <p:cNvSpPr/>
          <p:nvPr/>
        </p:nvSpPr>
        <p:spPr>
          <a:xfrm rot="16200000">
            <a:off x="-2053607" y="3213846"/>
            <a:ext cx="6264698" cy="646331"/>
          </a:xfrm>
          <a:prstGeom prst="rect">
            <a:avLst/>
          </a:prstGeom>
        </p:spPr>
        <p:txBody>
          <a:bodyPr wrap="square">
            <a:spAutoFit/>
          </a:bodyPr>
          <a:lstStyle/>
          <a:p>
            <a:pPr marL="361950" lvl="1"/>
            <a:r>
              <a:rPr lang="tr-TR" dirty="0" smtClean="0"/>
              <a:t> </a:t>
            </a:r>
            <a:r>
              <a:rPr lang="tr-TR" dirty="0"/>
              <a:t>Okul / kurum müdürlükleri/ </a:t>
            </a:r>
            <a:r>
              <a:rPr lang="tr-TR" dirty="0" smtClean="0"/>
              <a:t>Güvenli Okul   </a:t>
            </a:r>
            <a:r>
              <a:rPr lang="tr-TR" dirty="0"/>
              <a:t>okul yürütme </a:t>
            </a:r>
            <a:r>
              <a:rPr lang="tr-TR" dirty="0" smtClean="0"/>
              <a:t>kurulu</a:t>
            </a:r>
            <a:endParaRPr lang="tr-TR" dirty="0"/>
          </a:p>
        </p:txBody>
      </p:sp>
    </p:spTree>
    <p:extLst>
      <p:ext uri="{BB962C8B-B14F-4D97-AF65-F5344CB8AC3E}">
        <p14:creationId xmlns:p14="http://schemas.microsoft.com/office/powerpoint/2010/main" val="3259627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a:bodyPr>
          <a:lstStyle/>
          <a:p>
            <a:pPr marL="342900" lvl="0" indent="-342900" algn="just">
              <a:buFont typeface="+mj-lt"/>
              <a:buAutoNum type="arabicPeriod" startAt="15"/>
            </a:pPr>
            <a:r>
              <a:rPr lang="tr-TR" sz="1400" dirty="0"/>
              <a:t>Okul Yönetimince; okul bahçelerinin güvenli hale getirilmesi için çalışma yapılması (Bahçe duvarı düzenlemesi, giriş-çıkışların kontrol edilmesi, Güvenlik kamerası, Okul çevresinin aydınlatılması </a:t>
            </a:r>
            <a:r>
              <a:rPr lang="tr-TR" sz="1400" dirty="0" err="1"/>
              <a:t>vs</a:t>
            </a:r>
            <a:r>
              <a:rPr lang="tr-TR" sz="1400" dirty="0"/>
              <a:t>).</a:t>
            </a:r>
          </a:p>
          <a:p>
            <a:pPr marL="342900" lvl="0" indent="-342900" algn="just">
              <a:buFont typeface="+mj-lt"/>
              <a:buAutoNum type="arabicPeriod" startAt="15"/>
            </a:pPr>
            <a:r>
              <a:rPr lang="tr-TR" sz="1400" dirty="0"/>
              <a:t>Okul Yönetimince; öğrenci velisine ait iletişim bilgilerinin e okul modülünde eksiksiz olarak yer almasının sağlanması.</a:t>
            </a:r>
          </a:p>
          <a:p>
            <a:pPr marL="342900" lvl="0" indent="-342900" algn="just">
              <a:buFont typeface="+mj-lt"/>
              <a:buAutoNum type="arabicPeriod" startAt="15"/>
            </a:pPr>
            <a:r>
              <a:rPr lang="tr-TR" sz="1400" dirty="0"/>
              <a:t>Okul Yönetimince; öğrenci devamsızlığının aynı gün velilere bildirilmesi (telefonla arama / elektronik posta / cep telefonuna kısa mesaj / resmi yazı </a:t>
            </a:r>
            <a:r>
              <a:rPr lang="tr-TR" sz="1400" dirty="0" err="1"/>
              <a:t>vb</a:t>
            </a:r>
            <a:r>
              <a:rPr lang="tr-TR" sz="1400" dirty="0"/>
              <a:t> ). </a:t>
            </a:r>
          </a:p>
          <a:p>
            <a:pPr marL="342900" lvl="0" indent="-342900" algn="just">
              <a:buFont typeface="+mj-lt"/>
              <a:buAutoNum type="arabicPeriod" startAt="15"/>
            </a:pPr>
            <a:r>
              <a:rPr lang="tr-TR" sz="1400" dirty="0"/>
              <a:t>Okul Yönetimince 5–10–15 günlük devamsız öğrencilerin velilerinin okula çağrılması, devamsızlık konusunda gönderilen bilgilerinin ulaşıp ulaşmadığının teyit edilmesi, öğrenci velisi ile birlikte öğrencinin devamsızlık nedenlerinin tespit edilerek ortak çözüm modelleri geliştirilmesi, öğrencinin devam konusunun takip edilmesi. (Gelmeyen velilere ev ziyareti yapılması.)</a:t>
            </a:r>
          </a:p>
          <a:p>
            <a:pPr marL="342900" lvl="0" indent="-342900" algn="just">
              <a:buFont typeface="+mj-lt"/>
              <a:buAutoNum type="arabicPeriod" startAt="15"/>
            </a:pPr>
            <a:r>
              <a:rPr lang="tr-TR" sz="1400" dirty="0"/>
              <a:t>Okul Yönetimince; okul spor ve sosyal etkinlik alan ve araç gereçlerinin öğrencilerin kullanabileceği biçimde sürekli hazır bulundurulması.</a:t>
            </a:r>
          </a:p>
          <a:p>
            <a:pPr marL="342900" lvl="0" indent="-342900" algn="just">
              <a:buFont typeface="+mj-lt"/>
              <a:buAutoNum type="arabicPeriod" startAt="15"/>
            </a:pPr>
            <a:r>
              <a:rPr lang="tr-TR" sz="1400" dirty="0"/>
              <a:t>Okul Yönetimince; ekonomik nedenlerden dolayı okula devam edemeyen öğrencilerin Okul Aile Birliği, Sosyal Yardımlaşma ve Dayanışma Vakfı, gönüllü yardım kuruluşları ya da İlçe Milli Eğitim Okul Aile Birliği bütçesinden gerekli yardımların yapılması konusunda çalışma yapılması.</a:t>
            </a:r>
          </a:p>
          <a:p>
            <a:pPr marL="342900" indent="-342900" algn="just">
              <a:buFont typeface="+mj-lt"/>
              <a:buAutoNum type="arabicPeriod" startAt="15"/>
            </a:pPr>
            <a:r>
              <a:rPr lang="tr-TR" sz="1400" dirty="0"/>
              <a:t>Okul müdürlüklerinin kendi kayıt alanlarında bulunan ancak okula devam edemeyen zorunlu öğrenim çağındaki öğrencilerin tespiti amacıyla komisyon kurulması, okula devam edemeyen öğrencilerin tespit edilmesi ve bu öğrencilerin okullara kaydının yapılması ve devamının sağlanması için gerekli önlemleri alması</a:t>
            </a:r>
            <a:r>
              <a:rPr lang="tr-TR" sz="1400" dirty="0" smtClean="0"/>
              <a:t>.</a:t>
            </a:r>
            <a:endParaRPr lang="tr-TR" sz="1400" dirty="0"/>
          </a:p>
        </p:txBody>
      </p:sp>
      <p:sp>
        <p:nvSpPr>
          <p:cNvPr id="4" name="Dikdörtgen 3"/>
          <p:cNvSpPr/>
          <p:nvPr/>
        </p:nvSpPr>
        <p:spPr>
          <a:xfrm rot="16200000">
            <a:off x="-2053607" y="3213846"/>
            <a:ext cx="6264698" cy="646331"/>
          </a:xfrm>
          <a:prstGeom prst="rect">
            <a:avLst/>
          </a:prstGeom>
        </p:spPr>
        <p:txBody>
          <a:bodyPr wrap="square">
            <a:spAutoFit/>
          </a:bodyPr>
          <a:lstStyle/>
          <a:p>
            <a:pPr marL="361950" lvl="1"/>
            <a:r>
              <a:rPr lang="tr-TR" dirty="0" smtClean="0"/>
              <a:t> </a:t>
            </a:r>
            <a:r>
              <a:rPr lang="tr-TR" dirty="0"/>
              <a:t>Okul / kurum müdürlükleri/ </a:t>
            </a:r>
            <a:r>
              <a:rPr lang="tr-TR" dirty="0" smtClean="0"/>
              <a:t>Güvenli Okul   </a:t>
            </a:r>
            <a:r>
              <a:rPr lang="tr-TR" dirty="0"/>
              <a:t>okul yürütme </a:t>
            </a:r>
            <a:r>
              <a:rPr lang="tr-TR" dirty="0" smtClean="0"/>
              <a:t>kurulu</a:t>
            </a:r>
            <a:endParaRPr lang="tr-TR" dirty="0"/>
          </a:p>
        </p:txBody>
      </p:sp>
    </p:spTree>
    <p:extLst>
      <p:ext uri="{BB962C8B-B14F-4D97-AF65-F5344CB8AC3E}">
        <p14:creationId xmlns:p14="http://schemas.microsoft.com/office/powerpoint/2010/main" val="3259627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1718432" y="2662648"/>
            <a:ext cx="5194920" cy="1399032"/>
          </a:xfrm>
        </p:spPr>
        <p:txBody>
          <a:bodyPr/>
          <a:lstStyle/>
          <a:p>
            <a:r>
              <a:rPr lang="tr-TR" dirty="0" smtClean="0"/>
              <a:t>SÜREÇ</a:t>
            </a:r>
            <a:endParaRPr lang="tr-TR" dirty="0"/>
          </a:p>
        </p:txBody>
      </p:sp>
      <p:sp>
        <p:nvSpPr>
          <p:cNvPr id="3" name="2 İçerik Yer Tutucusu"/>
          <p:cNvSpPr>
            <a:spLocks noGrp="1"/>
          </p:cNvSpPr>
          <p:nvPr>
            <p:ph idx="1"/>
          </p:nvPr>
        </p:nvSpPr>
        <p:spPr>
          <a:xfrm>
            <a:off x="1619672" y="116632"/>
            <a:ext cx="7067128" cy="6338176"/>
          </a:xfrm>
        </p:spPr>
        <p:txBody>
          <a:bodyPr>
            <a:noAutofit/>
          </a:bodyPr>
          <a:lstStyle/>
          <a:p>
            <a:r>
              <a:rPr lang="tr-TR" sz="2000" dirty="0" smtClean="0"/>
              <a:t>Güvenli Okul Tanıtım Filmi </a:t>
            </a:r>
          </a:p>
          <a:p>
            <a:r>
              <a:rPr lang="tr-TR" sz="2000" dirty="0" smtClean="0"/>
              <a:t>Güvenli </a:t>
            </a:r>
            <a:r>
              <a:rPr lang="tr-TR" sz="2000" dirty="0"/>
              <a:t>Okul  nedir?				</a:t>
            </a:r>
          </a:p>
          <a:p>
            <a:pPr lvl="0"/>
            <a:r>
              <a:rPr lang="tr-TR" sz="2000" dirty="0"/>
              <a:t>Güvenli Okul Projesine  Neden ihtiyaç duyuldu	</a:t>
            </a:r>
          </a:p>
          <a:p>
            <a:pPr lvl="0"/>
            <a:r>
              <a:rPr lang="tr-TR" sz="2000" dirty="0"/>
              <a:t>Projenin İçeriği				</a:t>
            </a:r>
          </a:p>
          <a:p>
            <a:pPr lvl="0"/>
            <a:r>
              <a:rPr lang="tr-TR" sz="2000" dirty="0"/>
              <a:t>Güvenli Okul Projenin amaçları			</a:t>
            </a:r>
          </a:p>
          <a:p>
            <a:pPr lvl="0"/>
            <a:r>
              <a:rPr lang="tr-TR" sz="2000" dirty="0"/>
              <a:t>Projenin İşleyiş Süreci				</a:t>
            </a:r>
          </a:p>
          <a:p>
            <a:pPr lvl="0"/>
            <a:r>
              <a:rPr lang="tr-TR" sz="2000" dirty="0"/>
              <a:t>Uygulama esasları 				</a:t>
            </a:r>
          </a:p>
          <a:p>
            <a:pPr lvl="0"/>
            <a:r>
              <a:rPr lang="tr-TR" sz="2000" dirty="0"/>
              <a:t>Kurumlar					</a:t>
            </a:r>
          </a:p>
          <a:p>
            <a:pPr lvl="0"/>
            <a:r>
              <a:rPr lang="tr-TR" sz="2000" dirty="0"/>
              <a:t>Kurumların Görevleri </a:t>
            </a:r>
          </a:p>
          <a:p>
            <a:pPr marL="542925" lvl="1" indent="-180975">
              <a:buFont typeface="Courier New" pitchFamily="49" charset="0"/>
              <a:buChar char="o"/>
            </a:pPr>
            <a:r>
              <a:rPr lang="tr-TR" sz="1800" dirty="0"/>
              <a:t>İl milli eğitim müdürlüğü / ‘‘güvenli okul’’ </a:t>
            </a:r>
          </a:p>
          <a:p>
            <a:pPr marL="76200" lvl="1" indent="0">
              <a:buNone/>
            </a:pPr>
            <a:r>
              <a:rPr lang="tr-TR" sz="1800" dirty="0"/>
              <a:t> </a:t>
            </a:r>
            <a:r>
              <a:rPr lang="tr-TR" sz="1800" dirty="0" smtClean="0"/>
              <a:t>       il </a:t>
            </a:r>
            <a:r>
              <a:rPr lang="tr-TR" sz="1800" dirty="0"/>
              <a:t>yürütme kurulu 				</a:t>
            </a:r>
          </a:p>
          <a:p>
            <a:pPr marL="542925" lvl="1" indent="-180975">
              <a:buFont typeface="Courier New" pitchFamily="49" charset="0"/>
              <a:buChar char="o"/>
            </a:pPr>
            <a:r>
              <a:rPr lang="tr-TR" sz="1800" dirty="0"/>
              <a:t>İlçe milli eğitim müdürlükleri / ‘‘güvenli okul’’ </a:t>
            </a:r>
          </a:p>
          <a:p>
            <a:pPr marL="76200" lvl="1" indent="0">
              <a:buNone/>
            </a:pPr>
            <a:r>
              <a:rPr lang="tr-TR" sz="1800" dirty="0"/>
              <a:t> </a:t>
            </a:r>
            <a:r>
              <a:rPr lang="tr-TR" sz="1800" dirty="0" smtClean="0"/>
              <a:t>        ilçe </a:t>
            </a:r>
            <a:r>
              <a:rPr lang="tr-TR" sz="1800" dirty="0"/>
              <a:t>yürütme kurulu				</a:t>
            </a:r>
          </a:p>
          <a:p>
            <a:pPr marL="542925" lvl="1" indent="-180975">
              <a:buFont typeface="Courier New" pitchFamily="49" charset="0"/>
              <a:buChar char="o"/>
            </a:pPr>
            <a:r>
              <a:rPr lang="tr-TR" sz="1800" dirty="0"/>
              <a:t>Rehberlik ve araştırma merkezi ( ram ) müdürlüğü	</a:t>
            </a:r>
          </a:p>
          <a:p>
            <a:pPr marL="542925" lvl="1" indent="-180975">
              <a:buFont typeface="Courier New" pitchFamily="49" charset="0"/>
              <a:buChar char="o"/>
            </a:pPr>
            <a:r>
              <a:rPr lang="tr-TR" sz="1800" dirty="0"/>
              <a:t>Okul / kurum müdürlükleri/ ‘‘güvenli okul’’ 		</a:t>
            </a:r>
          </a:p>
          <a:p>
            <a:pPr marL="76200" lvl="1" indent="0">
              <a:buNone/>
            </a:pPr>
            <a:r>
              <a:rPr lang="tr-TR" sz="1800" dirty="0" smtClean="0"/>
              <a:t>        okul </a:t>
            </a:r>
            <a:r>
              <a:rPr lang="tr-TR" sz="1800" dirty="0"/>
              <a:t>yürütme kurulu				</a:t>
            </a:r>
          </a:p>
          <a:p>
            <a:pPr lvl="0"/>
            <a:r>
              <a:rPr lang="tr-TR" sz="2000" dirty="0"/>
              <a:t>Proje raporlama ve </a:t>
            </a:r>
            <a:r>
              <a:rPr lang="tr-TR" sz="2000" dirty="0" smtClean="0"/>
              <a:t>değerlendirme</a:t>
            </a:r>
            <a:r>
              <a:rPr lang="tr-TR" sz="2000" dirty="0"/>
              <a:t>		</a:t>
            </a:r>
          </a:p>
          <a:p>
            <a:pPr lvl="0"/>
            <a:r>
              <a:rPr lang="tr-TR" sz="2000" dirty="0"/>
              <a:t>Güvenli Okul ziyaretleri</a:t>
            </a:r>
            <a:endParaRPr lang="tr-TR" sz="4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lnSpcReduction="10000"/>
          </a:bodyPr>
          <a:lstStyle/>
          <a:p>
            <a:pPr marL="342900" lvl="0" indent="-342900" algn="just">
              <a:buFont typeface="+mj-lt"/>
              <a:buAutoNum type="arabicPeriod" startAt="22"/>
            </a:pPr>
            <a:r>
              <a:rPr lang="tr-TR" sz="1400" dirty="0"/>
              <a:t>Sınıf rehber öğretmenleri  / Okul rehber öğretmenleri tarafından; çocuk hakları sözleşmesi, çocuk koruma kanunu, kadına ve çocuğa yönelik şiddet, parçalanmış aileler, çocuk istismarı, anne-baba ve çocuk iletişimi, toplumsal cinsiyet eşitliği,  konularında öğretmenler / öğrenciler  / veliler eğitim verilmesi. Bu eğitimlerde öncelikle RAM tarafından hazırlanmış materyallerin kullanılması veya destek alınması.</a:t>
            </a:r>
          </a:p>
          <a:p>
            <a:pPr marL="342900" lvl="0" indent="-342900" algn="just">
              <a:buFont typeface="+mj-lt"/>
              <a:buAutoNum type="arabicPeriod" startAt="22"/>
            </a:pPr>
            <a:r>
              <a:rPr lang="tr-TR" sz="1400" dirty="0"/>
              <a:t>Okul Yönetimince; okul aile birliği toplantılarında okul eylem planı çalışmalarına yer verilmesi, şiddetin önlenmesi konusunun gündeme alınarak işlenmesi. </a:t>
            </a:r>
          </a:p>
          <a:p>
            <a:pPr marL="342900" lvl="0" indent="-342900" algn="just">
              <a:buFont typeface="+mj-lt"/>
              <a:buAutoNum type="arabicPeriod" startAt="22"/>
            </a:pPr>
            <a:r>
              <a:rPr lang="tr-TR" sz="1400" dirty="0"/>
              <a:t>Rehberlik ve Psikolojik Danışma Hizmetleri Okul Yürütme Komisyonunda sınıflarda şiddete eğilimi olan öğrencilerin durumunun mutlaka detaylı olarak görüşülmesi ve bireysel olarak önlemler alınması. Bu öğrenciler ile ilgili olarak ev ziyaretleri yapılması.</a:t>
            </a:r>
          </a:p>
          <a:p>
            <a:pPr marL="342900" lvl="0" indent="-342900" algn="just">
              <a:buFont typeface="+mj-lt"/>
              <a:buAutoNum type="arabicPeriod" startAt="22"/>
            </a:pPr>
            <a:r>
              <a:rPr lang="tr-TR" sz="1400" dirty="0"/>
              <a:t>Okul Yönetimince; Okullarda bulunan rehber öğretmenlerden formasyonu uygun olanların öğrencilere psikolojik danışma ve grup rehberliği çalışmalarını yapmaları, gerektiğinde ilgili kurum ve kuruluşlara yönlendirilmelerinin sağlanması.</a:t>
            </a:r>
          </a:p>
          <a:p>
            <a:pPr marL="342900" lvl="0" indent="-342900" algn="just">
              <a:buFont typeface="+mj-lt"/>
              <a:buAutoNum type="arabicPeriod" startAt="22"/>
            </a:pPr>
            <a:r>
              <a:rPr lang="tr-TR" sz="1400" dirty="0"/>
              <a:t>Okul Yönetimince; öğrencilerin sosyal faaliyetlere okulun  “Sosyal Etkinlikler Kurulu” tarafından hazırlanacak plan dahilinde yönlendirilmesi ve bu planın okul eylem planına eklenmesi.</a:t>
            </a:r>
          </a:p>
          <a:p>
            <a:pPr marL="342900" lvl="0" indent="-342900" algn="just">
              <a:buFont typeface="+mj-lt"/>
              <a:buAutoNum type="arabicPeriod" startAt="22"/>
            </a:pPr>
            <a:r>
              <a:rPr lang="tr-TR" sz="1400" dirty="0"/>
              <a:t>Okul PDR Birimince; öğrenci velileri ile bireysel görüşmeler yapılması ve veli eğitim ihtiyaçları göz önüne alınarak eğitimler/ seminerler verilmesi.</a:t>
            </a:r>
          </a:p>
          <a:p>
            <a:pPr marL="342900" lvl="0" indent="-342900" algn="just">
              <a:buFont typeface="+mj-lt"/>
              <a:buAutoNum type="arabicPeriod" startAt="22"/>
            </a:pPr>
            <a:r>
              <a:rPr lang="tr-TR" sz="1400" dirty="0"/>
              <a:t>Okul yönetimi; okul ve sınıf kurallarının okul idaresi, öğretmen ve öğrencilerin katılımıyla belirlenmesi ve bu kuralların uyulmasında titizlik gösterilmesi. </a:t>
            </a:r>
          </a:p>
          <a:p>
            <a:pPr marL="342900" lvl="0" indent="-342900" algn="just">
              <a:buFont typeface="+mj-lt"/>
              <a:buAutoNum type="arabicPeriod" startAt="22"/>
            </a:pPr>
            <a:r>
              <a:rPr lang="tr-TR" sz="1400" dirty="0"/>
              <a:t>Okul Yönetimi; uygulamalarda şeffaf ve objektif olunması.</a:t>
            </a:r>
          </a:p>
          <a:p>
            <a:pPr marL="342900" lvl="0" indent="-342900" algn="just">
              <a:buFont typeface="+mj-lt"/>
              <a:buAutoNum type="arabicPeriod" startAt="22"/>
            </a:pPr>
            <a:r>
              <a:rPr lang="tr-TR" sz="1400" dirty="0"/>
              <a:t>Okul yönetimi; sınıf rehberlik /sınıf öğretmenlerinin etkin çalıştırılması. Bu öğretmenler aracılığı ile işbirliği ve koordinasyonun geliştirilmesi. </a:t>
            </a:r>
          </a:p>
        </p:txBody>
      </p:sp>
      <p:sp>
        <p:nvSpPr>
          <p:cNvPr id="4" name="Dikdörtgen 3"/>
          <p:cNvSpPr/>
          <p:nvPr/>
        </p:nvSpPr>
        <p:spPr>
          <a:xfrm rot="16200000">
            <a:off x="-2053607" y="3213846"/>
            <a:ext cx="6264698" cy="646331"/>
          </a:xfrm>
          <a:prstGeom prst="rect">
            <a:avLst/>
          </a:prstGeom>
        </p:spPr>
        <p:txBody>
          <a:bodyPr wrap="square">
            <a:spAutoFit/>
          </a:bodyPr>
          <a:lstStyle/>
          <a:p>
            <a:pPr marL="361950" lvl="1"/>
            <a:r>
              <a:rPr lang="tr-TR" dirty="0" smtClean="0"/>
              <a:t> </a:t>
            </a:r>
            <a:r>
              <a:rPr lang="tr-TR" dirty="0"/>
              <a:t>Okul / kurum müdürlükleri/ </a:t>
            </a:r>
            <a:r>
              <a:rPr lang="tr-TR" dirty="0" smtClean="0"/>
              <a:t>Güvenli Okul   </a:t>
            </a:r>
            <a:r>
              <a:rPr lang="tr-TR" dirty="0"/>
              <a:t>okul yürütme </a:t>
            </a:r>
            <a:r>
              <a:rPr lang="tr-TR" dirty="0" smtClean="0"/>
              <a:t>kurulu</a:t>
            </a:r>
            <a:endParaRPr lang="tr-TR" dirty="0"/>
          </a:p>
        </p:txBody>
      </p:sp>
    </p:spTree>
    <p:extLst>
      <p:ext uri="{BB962C8B-B14F-4D97-AF65-F5344CB8AC3E}">
        <p14:creationId xmlns:p14="http://schemas.microsoft.com/office/powerpoint/2010/main" val="23867963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943200" y="2943200"/>
            <a:ext cx="6858000" cy="971600"/>
          </a:xfrm>
        </p:spPr>
        <p:txBody>
          <a:bodyPr>
            <a:normAutofit/>
          </a:bodyPr>
          <a:lstStyle/>
          <a:p>
            <a:pPr lvl="0"/>
            <a:r>
              <a:rPr lang="tr-TR" sz="4400" dirty="0" smtClean="0"/>
              <a:t>Kurumların Görevleri </a:t>
            </a:r>
            <a:endParaRPr lang="tr-TR" sz="4400" dirty="0"/>
          </a:p>
        </p:txBody>
      </p:sp>
      <p:sp>
        <p:nvSpPr>
          <p:cNvPr id="3" name="2 İçerik Yer Tutucusu"/>
          <p:cNvSpPr>
            <a:spLocks noGrp="1"/>
          </p:cNvSpPr>
          <p:nvPr>
            <p:ph idx="1"/>
          </p:nvPr>
        </p:nvSpPr>
        <p:spPr>
          <a:xfrm>
            <a:off x="1835696" y="260648"/>
            <a:ext cx="6851104" cy="6194160"/>
          </a:xfrm>
        </p:spPr>
        <p:txBody>
          <a:bodyPr>
            <a:normAutofit/>
          </a:bodyPr>
          <a:lstStyle/>
          <a:p>
            <a:pPr marL="342900" lvl="0" indent="-342900" algn="just">
              <a:buFont typeface="+mj-lt"/>
              <a:buAutoNum type="arabicPeriod" startAt="31"/>
            </a:pPr>
            <a:r>
              <a:rPr lang="tr-TR" sz="1400" dirty="0"/>
              <a:t>Okul Yönetimi; Okul giriş ve çıkış saatlerinde çevrenin kontrol altına alınması, bu konuda güvenlik güçleri ile işbirliği yapılması, gerekli desteğin sağlanması.</a:t>
            </a:r>
          </a:p>
          <a:p>
            <a:pPr marL="342900" lvl="0" indent="-342900" algn="just">
              <a:buFont typeface="+mj-lt"/>
              <a:buAutoNum type="arabicPeriod" startAt="31"/>
            </a:pPr>
            <a:r>
              <a:rPr lang="tr-TR" sz="1400" dirty="0"/>
              <a:t>Okul Yönetimi; </a:t>
            </a:r>
            <a:r>
              <a:rPr lang="tr-TR" sz="1400" dirty="0" err="1" smtClean="0"/>
              <a:t>Psiko</a:t>
            </a:r>
            <a:r>
              <a:rPr lang="tr-TR" sz="1400" dirty="0" smtClean="0"/>
              <a:t>-Sosyal </a:t>
            </a:r>
            <a:r>
              <a:rPr lang="tr-TR" sz="1400" dirty="0"/>
              <a:t>Müdahale Eğitimini almamış rehberlik öğretmenlerin İlçe Milli Eğitim Müdürlüğüne bildirilmesi.</a:t>
            </a:r>
          </a:p>
          <a:p>
            <a:pPr marL="342900" lvl="0" indent="-342900" algn="just">
              <a:buFont typeface="+mj-lt"/>
              <a:buAutoNum type="arabicPeriod" startAt="31"/>
            </a:pPr>
            <a:r>
              <a:rPr lang="tr-TR" sz="1400" dirty="0"/>
              <a:t>Okul Yönetimi; Öğrenci servis araçlarının denetim ve kontrolünün çok yönlü olarak yapılması.</a:t>
            </a:r>
          </a:p>
          <a:p>
            <a:pPr marL="342900" lvl="0" indent="-342900" algn="just">
              <a:buFont typeface="+mj-lt"/>
              <a:buAutoNum type="arabicPeriod" startAt="31"/>
            </a:pPr>
            <a:r>
              <a:rPr lang="tr-TR" sz="1400" dirty="0"/>
              <a:t>Okul Yönetimi; Okul kantin denetimlerinin sürekli yapılması.</a:t>
            </a:r>
          </a:p>
          <a:p>
            <a:pPr marL="342900" lvl="0" indent="-342900" algn="just">
              <a:buFont typeface="+mj-lt"/>
              <a:buAutoNum type="arabicPeriod" startAt="31"/>
            </a:pPr>
            <a:r>
              <a:rPr lang="tr-TR" sz="1400" dirty="0"/>
              <a:t>Okul Yönetimi; ihmal, istismar ve şiddete maruz kalan öğrencilerin, ilgili birimlere bildirim zorunluluğunun yerine getirilmesi.</a:t>
            </a:r>
          </a:p>
          <a:p>
            <a:pPr marL="342900" lvl="0" indent="-342900" algn="just">
              <a:buFont typeface="+mj-lt"/>
              <a:buAutoNum type="arabicPeriod" startAt="31"/>
            </a:pPr>
            <a:r>
              <a:rPr lang="tr-TR" sz="1400" dirty="0"/>
              <a:t>‘‘GÜVENLİ OKUL’’ Okul Yürütme Kurulu ve Okul Yönetimi; okul risk grubu tespitinde sınıf rehber öğretmenlerinden etkin olarak yararlanılması. Görüşlerinin alınması, çalışmalar hakkında bilgilendirilmesi. </a:t>
            </a:r>
          </a:p>
          <a:p>
            <a:pPr marL="342900" lvl="0" indent="-342900" algn="just">
              <a:buFont typeface="+mj-lt"/>
              <a:buAutoNum type="arabicPeriod" startAt="31"/>
            </a:pPr>
            <a:r>
              <a:rPr lang="tr-TR" sz="1400" dirty="0"/>
              <a:t>Okul Yönetimi; Normal eğitim (tam gün)  yapan okullarda öğle yemeği arası bölümlerin; nöbetçi öğretmen ve okul irtibat görevlisince takip edilmesi, yemek saati dışında kalan sürede öğrencilerin etüt / sanatsal faaliyet /  internet kullanımı / okuma vb. etkinlikler düzenlenerek bu sürenin olumlu geçirmelerinin sağlanması. </a:t>
            </a:r>
          </a:p>
        </p:txBody>
      </p:sp>
      <p:sp>
        <p:nvSpPr>
          <p:cNvPr id="4" name="Dikdörtgen 3"/>
          <p:cNvSpPr/>
          <p:nvPr/>
        </p:nvSpPr>
        <p:spPr>
          <a:xfrm rot="16200000">
            <a:off x="-2053607" y="3213846"/>
            <a:ext cx="6264698" cy="646331"/>
          </a:xfrm>
          <a:prstGeom prst="rect">
            <a:avLst/>
          </a:prstGeom>
        </p:spPr>
        <p:txBody>
          <a:bodyPr wrap="square">
            <a:spAutoFit/>
          </a:bodyPr>
          <a:lstStyle/>
          <a:p>
            <a:pPr marL="361950" lvl="1"/>
            <a:r>
              <a:rPr lang="tr-TR" dirty="0" smtClean="0"/>
              <a:t> </a:t>
            </a:r>
            <a:r>
              <a:rPr lang="tr-TR" dirty="0"/>
              <a:t>Okul / kurum müdürlükleri/ </a:t>
            </a:r>
            <a:r>
              <a:rPr lang="tr-TR" dirty="0" smtClean="0"/>
              <a:t>Güvenli Okul   </a:t>
            </a:r>
            <a:r>
              <a:rPr lang="tr-TR" dirty="0"/>
              <a:t>okul yürütme </a:t>
            </a:r>
            <a:r>
              <a:rPr lang="tr-TR" dirty="0" smtClean="0"/>
              <a:t>kurulu</a:t>
            </a:r>
            <a:endParaRPr lang="tr-TR" dirty="0"/>
          </a:p>
        </p:txBody>
      </p:sp>
    </p:spTree>
    <p:extLst>
      <p:ext uri="{BB962C8B-B14F-4D97-AF65-F5344CB8AC3E}">
        <p14:creationId xmlns:p14="http://schemas.microsoft.com/office/powerpoint/2010/main" val="1495841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fontScale="90000"/>
          </a:bodyPr>
          <a:lstStyle/>
          <a:p>
            <a:r>
              <a:rPr lang="tr-TR" sz="4400" dirty="0"/>
              <a:t>Proje raporlama ve değerlendirme</a:t>
            </a:r>
            <a:endParaRPr lang="tr-TR" dirty="0" smtClean="0"/>
          </a:p>
        </p:txBody>
      </p:sp>
      <p:sp>
        <p:nvSpPr>
          <p:cNvPr id="3" name="2 İçerik Yer Tutucusu"/>
          <p:cNvSpPr>
            <a:spLocks noGrp="1"/>
          </p:cNvSpPr>
          <p:nvPr>
            <p:ph idx="1"/>
          </p:nvPr>
        </p:nvSpPr>
        <p:spPr>
          <a:xfrm>
            <a:off x="1835696" y="260648"/>
            <a:ext cx="6851104" cy="6194160"/>
          </a:xfrm>
        </p:spPr>
        <p:txBody>
          <a:bodyPr>
            <a:normAutofit/>
          </a:bodyPr>
          <a:lstStyle/>
          <a:p>
            <a:r>
              <a:rPr lang="tr-TR" dirty="0" smtClean="0"/>
              <a:t>Güvenli Okul Tanıtımı </a:t>
            </a:r>
          </a:p>
          <a:p>
            <a:r>
              <a:rPr lang="tr-TR" dirty="0"/>
              <a:t>K</a:t>
            </a:r>
            <a:r>
              <a:rPr lang="tr-TR" dirty="0" smtClean="0"/>
              <a:t>urul, komisyon ve ekiplerinin oluşturulması </a:t>
            </a:r>
          </a:p>
          <a:p>
            <a:r>
              <a:rPr lang="tr-TR" dirty="0"/>
              <a:t>Ç</a:t>
            </a:r>
            <a:r>
              <a:rPr lang="tr-TR" dirty="0" smtClean="0"/>
              <a:t>erçeve planının hazırlanması </a:t>
            </a:r>
          </a:p>
          <a:p>
            <a:r>
              <a:rPr lang="tr-TR" dirty="0" smtClean="0"/>
              <a:t>Faaliyet listesi </a:t>
            </a:r>
          </a:p>
          <a:p>
            <a:r>
              <a:rPr lang="tr-TR" dirty="0" smtClean="0"/>
              <a:t>Görev dağılımlarının yapılması </a:t>
            </a:r>
          </a:p>
          <a:p>
            <a:r>
              <a:rPr lang="tr-TR" dirty="0" smtClean="0"/>
              <a:t>Dönem sonu ve yıl sonu raporları</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pPr lvl="0"/>
            <a:r>
              <a:rPr lang="tr-TR" sz="4400" dirty="0"/>
              <a:t>Güvenli Okul ziyaretleri</a:t>
            </a:r>
            <a:endParaRPr lang="tr-TR" sz="7200" dirty="0"/>
          </a:p>
        </p:txBody>
      </p:sp>
      <p:sp>
        <p:nvSpPr>
          <p:cNvPr id="3" name="2 İçerik Yer Tutucusu"/>
          <p:cNvSpPr>
            <a:spLocks noGrp="1"/>
          </p:cNvSpPr>
          <p:nvPr>
            <p:ph idx="1"/>
          </p:nvPr>
        </p:nvSpPr>
        <p:spPr>
          <a:xfrm>
            <a:off x="1835696" y="1196752"/>
            <a:ext cx="6851104" cy="5258056"/>
          </a:xfrm>
        </p:spPr>
        <p:txBody>
          <a:bodyPr>
            <a:normAutofit/>
          </a:bodyPr>
          <a:lstStyle/>
          <a:p>
            <a:r>
              <a:rPr lang="tr-TR" dirty="0" smtClean="0"/>
              <a:t>Güvenli Okul İzleme ekibinin okul ziyaretlerinde gözlemlediği güzel çalışmalar</a:t>
            </a:r>
          </a:p>
          <a:p>
            <a:r>
              <a:rPr lang="tr-TR" dirty="0" smtClean="0"/>
              <a:t>Okul ziyaretlerindeki görülen aksaklıklar</a:t>
            </a:r>
          </a:p>
          <a:p>
            <a:r>
              <a:rPr lang="tr-TR" dirty="0" smtClean="0"/>
              <a:t>Çalışmaların sistemli bir şekilde ilerlemesi için öneriler </a:t>
            </a:r>
            <a:endParaRPr lang="tr-TR" dirty="0"/>
          </a:p>
        </p:txBody>
      </p:sp>
    </p:spTree>
    <p:extLst>
      <p:ext uri="{BB962C8B-B14F-4D97-AF65-F5344CB8AC3E}">
        <p14:creationId xmlns:p14="http://schemas.microsoft.com/office/powerpoint/2010/main" val="16197470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86222" y="5157192"/>
            <a:ext cx="8229600" cy="1399032"/>
          </a:xfrm>
        </p:spPr>
        <p:txBody>
          <a:bodyPr/>
          <a:lstStyle/>
          <a:p>
            <a:pPr algn="r"/>
            <a:r>
              <a:rPr lang="tr-TR" dirty="0" smtClean="0"/>
              <a:t>Teşekkürler… </a:t>
            </a:r>
            <a:endParaRPr lang="tr-TR" dirty="0"/>
          </a:p>
        </p:txBody>
      </p:sp>
      <p:sp>
        <p:nvSpPr>
          <p:cNvPr id="3" name="İçerik Yer Tutucusu 2"/>
          <p:cNvSpPr>
            <a:spLocks noGrp="1"/>
          </p:cNvSpPr>
          <p:nvPr>
            <p:ph idx="1"/>
          </p:nvPr>
        </p:nvSpPr>
        <p:spPr>
          <a:xfrm>
            <a:off x="539552" y="764704"/>
            <a:ext cx="8229600" cy="3600400"/>
          </a:xfrm>
        </p:spPr>
        <p:txBody>
          <a:bodyPr>
            <a:normAutofit/>
          </a:bodyPr>
          <a:lstStyle/>
          <a:p>
            <a:pPr marL="64008" indent="0" algn="ctr">
              <a:buNone/>
            </a:pPr>
            <a:r>
              <a:rPr lang="tr-T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GELECEĞİMİZE </a:t>
            </a:r>
          </a:p>
          <a:p>
            <a:pPr marL="64008" indent="0" algn="ctr">
              <a:buNone/>
            </a:pPr>
            <a:r>
              <a:rPr lang="tr-T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SAHİP </a:t>
            </a:r>
          </a:p>
          <a:p>
            <a:pPr marL="64008" indent="0" algn="ctr">
              <a:buNone/>
            </a:pPr>
            <a:r>
              <a:rPr lang="tr-TR" sz="6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ÇIKIYORUZ</a:t>
            </a:r>
            <a:endParaRPr lang="tr-TR"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F:\GÜVENLİ OKUL\konya mem log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4293096"/>
            <a:ext cx="2143125" cy="2143125"/>
          </a:xfrm>
          <a:prstGeom prst="roundRect">
            <a:avLst>
              <a:gd name="adj" fmla="val 16667"/>
            </a:avLst>
          </a:prstGeom>
          <a:ln>
            <a:noFill/>
          </a:ln>
          <a:effectLst>
            <a:outerShdw blurRad="76200" dist="38100" dir="7800000" algn="tl" rotWithShape="0">
              <a:srgbClr val="000000">
                <a:alpha val="40000"/>
              </a:srgbClr>
            </a:outerShdw>
            <a:reflection blurRad="6350" stA="50000" endA="275" endPos="40000" dist="101600" dir="5400000" sy="-100000" algn="bl" rotWithShape="0"/>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5970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dirty="0" smtClean="0"/>
              <a:t>Güvenli Okul Nedir?</a:t>
            </a:r>
            <a:endParaRPr lang="tr-TR" dirty="0"/>
          </a:p>
        </p:txBody>
      </p:sp>
      <p:sp>
        <p:nvSpPr>
          <p:cNvPr id="3" name="2 İçerik Yer Tutucusu"/>
          <p:cNvSpPr>
            <a:spLocks noGrp="1"/>
          </p:cNvSpPr>
          <p:nvPr>
            <p:ph idx="1"/>
          </p:nvPr>
        </p:nvSpPr>
        <p:spPr>
          <a:xfrm>
            <a:off x="1835696" y="2060848"/>
            <a:ext cx="6851104" cy="3240360"/>
          </a:xfrm>
        </p:spPr>
        <p:txBody>
          <a:bodyPr>
            <a:normAutofit/>
          </a:bodyPr>
          <a:lstStyle/>
          <a:p>
            <a:pPr marL="64008" indent="0" algn="just">
              <a:buNone/>
            </a:pPr>
            <a:r>
              <a:rPr lang="tr-TR" sz="2400" dirty="0"/>
              <a:t>«Güvenli Okul» 2017-2018 eğitim öğretim yılında Konya İl Milli Eğitim Müdürlüğü tarafından başlatılan okulların daha güvenli olması ve okullarda yapılacak çalışmaların il genelinde bütünlük oluşturularak verimli hale getirilmesi amacıyla oluşturulmuş bir projedir.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dirty="0" smtClean="0"/>
              <a:t>Güvenli Okula neden ihtiyaç duyuldu </a:t>
            </a:r>
            <a:endParaRPr lang="tr-TR" dirty="0"/>
          </a:p>
        </p:txBody>
      </p:sp>
      <p:sp>
        <p:nvSpPr>
          <p:cNvPr id="3" name="2 İçerik Yer Tutucusu"/>
          <p:cNvSpPr>
            <a:spLocks noGrp="1"/>
          </p:cNvSpPr>
          <p:nvPr>
            <p:ph idx="1"/>
          </p:nvPr>
        </p:nvSpPr>
        <p:spPr>
          <a:xfrm>
            <a:off x="1835696" y="548680"/>
            <a:ext cx="6851104" cy="5906128"/>
          </a:xfrm>
        </p:spPr>
        <p:txBody>
          <a:bodyPr>
            <a:normAutofit lnSpcReduction="10000"/>
          </a:bodyPr>
          <a:lstStyle/>
          <a:p>
            <a:pPr marL="285750" lvl="0" indent="-285750" algn="just">
              <a:buFont typeface="Arial" pitchFamily="34" charset="0"/>
              <a:buChar char="•"/>
            </a:pPr>
            <a:r>
              <a:rPr lang="tr-TR" sz="2400" dirty="0"/>
              <a:t>Okul güvenliğine vurguyu arttırılması </a:t>
            </a:r>
            <a:endParaRPr lang="tr-TR" sz="2400" dirty="0" smtClean="0"/>
          </a:p>
          <a:p>
            <a:pPr marL="0" lvl="0" indent="0" algn="just">
              <a:buNone/>
            </a:pPr>
            <a:endParaRPr lang="tr-TR" sz="2400" dirty="0"/>
          </a:p>
          <a:p>
            <a:pPr marL="285750" lvl="0" indent="-285750" algn="just">
              <a:buFont typeface="Arial" pitchFamily="34" charset="0"/>
              <a:buChar char="•"/>
            </a:pPr>
            <a:r>
              <a:rPr lang="tr-TR" sz="2400" dirty="0"/>
              <a:t>Okul güvenliğiyle ilgili yapılan çalışmaların tek çatı altında </a:t>
            </a:r>
            <a:r>
              <a:rPr lang="tr-TR" sz="2400" dirty="0" smtClean="0"/>
              <a:t>toplanması</a:t>
            </a:r>
          </a:p>
          <a:p>
            <a:pPr marL="0" lvl="0" indent="0" algn="just">
              <a:buNone/>
            </a:pPr>
            <a:endParaRPr lang="tr-TR" sz="2400" dirty="0"/>
          </a:p>
          <a:p>
            <a:pPr marL="285750" lvl="0" indent="-285750" algn="just">
              <a:buFont typeface="Arial" pitchFamily="34" charset="0"/>
              <a:buChar char="•"/>
            </a:pPr>
            <a:r>
              <a:rPr lang="tr-TR" sz="2400" dirty="0"/>
              <a:t>Yürütülen faaliyetlerde tüm il genelinde bütünlük </a:t>
            </a:r>
            <a:r>
              <a:rPr lang="tr-TR" sz="2400" dirty="0" smtClean="0"/>
              <a:t>sağlanması</a:t>
            </a:r>
          </a:p>
          <a:p>
            <a:pPr marL="0" lvl="0" indent="0" algn="just">
              <a:buNone/>
            </a:pPr>
            <a:endParaRPr lang="tr-TR" sz="2400" dirty="0"/>
          </a:p>
          <a:p>
            <a:pPr marL="285750" indent="-285750" algn="just">
              <a:buFont typeface="Arial" pitchFamily="34" charset="0"/>
              <a:buChar char="•"/>
            </a:pPr>
            <a:r>
              <a:rPr lang="tr-TR" sz="2400" dirty="0"/>
              <a:t>Öğrencilerin şiddet ve kaygı ortamlarında potansiyellerini ortaya koyamamaları </a:t>
            </a:r>
            <a:endParaRPr lang="tr-TR" sz="2400" dirty="0" smtClean="0"/>
          </a:p>
          <a:p>
            <a:pPr marL="0" indent="0" algn="just">
              <a:buNone/>
            </a:pPr>
            <a:endParaRPr lang="tr-TR" sz="2400" dirty="0"/>
          </a:p>
          <a:p>
            <a:pPr marL="285750" lvl="0" indent="-285750" algn="just">
              <a:buFont typeface="Arial" pitchFamily="34" charset="0"/>
              <a:buChar char="•"/>
            </a:pPr>
            <a:r>
              <a:rPr lang="tr-TR" sz="2400" dirty="0"/>
              <a:t>İnsana ve doğaya saygı dayan, bireysel özelliklerini ve yeteneklerini tanıyan, değerlere ve kültüre saygıyı duyan bireyler yetiştirilmesi </a:t>
            </a:r>
          </a:p>
        </p:txBody>
      </p:sp>
    </p:spTree>
    <p:extLst>
      <p:ext uri="{BB962C8B-B14F-4D97-AF65-F5344CB8AC3E}">
        <p14:creationId xmlns:p14="http://schemas.microsoft.com/office/powerpoint/2010/main" val="2976721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dirty="0" smtClean="0"/>
              <a:t>Projenin İçeriği</a:t>
            </a:r>
          </a:p>
        </p:txBody>
      </p:sp>
      <p:sp>
        <p:nvSpPr>
          <p:cNvPr id="3" name="2 İçerik Yer Tutucusu"/>
          <p:cNvSpPr>
            <a:spLocks noGrp="1"/>
          </p:cNvSpPr>
          <p:nvPr>
            <p:ph idx="1"/>
          </p:nvPr>
        </p:nvSpPr>
        <p:spPr>
          <a:xfrm>
            <a:off x="1835696" y="260648"/>
            <a:ext cx="6851104" cy="6194160"/>
          </a:xfrm>
        </p:spPr>
        <p:txBody>
          <a:bodyPr>
            <a:normAutofit lnSpcReduction="10000"/>
          </a:bodyPr>
          <a:lstStyle/>
          <a:p>
            <a:pPr marL="64008" indent="0" algn="ctr">
              <a:buNone/>
            </a:pPr>
            <a:r>
              <a:rPr lang="tr-TR" sz="2400" dirty="0"/>
              <a:t>FİZİKSEL GÜVENLİK</a:t>
            </a:r>
          </a:p>
          <a:p>
            <a:pPr algn="just"/>
            <a:r>
              <a:rPr lang="tr-TR" sz="2400" dirty="0"/>
              <a:t>Okulun fiziksel güvenliğini içeren bütün unsurları kapsar. </a:t>
            </a:r>
            <a:r>
              <a:rPr lang="tr-TR" sz="2400" dirty="0" err="1"/>
              <a:t>Örn</a:t>
            </a:r>
            <a:r>
              <a:rPr lang="tr-TR" sz="2400" dirty="0"/>
              <a:t>. Bahçe duvarları, giriş kapısı, kamera sistemi, okul içi güvenlik </a:t>
            </a:r>
            <a:r>
              <a:rPr lang="tr-TR" sz="2400" dirty="0" err="1"/>
              <a:t>vb</a:t>
            </a:r>
            <a:r>
              <a:rPr lang="tr-TR" sz="2400" dirty="0"/>
              <a:t>….	</a:t>
            </a:r>
            <a:endParaRPr lang="tr-TR" sz="2400" dirty="0" smtClean="0"/>
          </a:p>
          <a:p>
            <a:pPr marL="64008" indent="0" algn="just">
              <a:buNone/>
            </a:pPr>
            <a:endParaRPr lang="tr-TR" sz="2400" dirty="0"/>
          </a:p>
          <a:p>
            <a:pPr marL="64008" indent="0" algn="just">
              <a:buNone/>
            </a:pPr>
            <a:endParaRPr lang="tr-TR" sz="2400" dirty="0"/>
          </a:p>
          <a:p>
            <a:pPr marL="64008" indent="0" algn="ctr">
              <a:buNone/>
            </a:pPr>
            <a:r>
              <a:rPr lang="tr-TR" sz="2400" dirty="0" smtClean="0"/>
              <a:t>OLUMLU OKUL </a:t>
            </a:r>
            <a:r>
              <a:rPr lang="tr-TR" sz="2400" dirty="0"/>
              <a:t>İKLİMİ</a:t>
            </a:r>
          </a:p>
          <a:p>
            <a:pPr algn="just"/>
            <a:r>
              <a:rPr lang="tr-TR" sz="2400" dirty="0"/>
              <a:t>Okuldan yapılan bütün sosyal sportif, kültürel ve değer faaliyetleri kapsar.  Öğrencinin okulu sahiplenmesi, öğretmenler ve idarecilerin tarafından okulda huzurlu bir ortamın sağlanması ve öğrencilerin akademik ve ruhsal anlamda kendilerini geliştirmelerine olanak sağlanması</a:t>
            </a:r>
            <a:r>
              <a:rPr lang="tr-TR" sz="2400" dirty="0" smtClean="0"/>
              <a:t>.</a:t>
            </a:r>
            <a:endParaRPr lang="tr-T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fontScale="90000"/>
          </a:bodyPr>
          <a:lstStyle/>
          <a:p>
            <a:r>
              <a:rPr lang="tr-TR" sz="4400" dirty="0"/>
              <a:t>Güvenli Okul Projenin </a:t>
            </a:r>
            <a:r>
              <a:rPr lang="tr-TR" sz="4400" dirty="0" smtClean="0"/>
              <a:t>Amaçları -1</a:t>
            </a:r>
            <a:endParaRPr lang="tr-TR" dirty="0" smtClean="0"/>
          </a:p>
        </p:txBody>
      </p:sp>
      <p:sp>
        <p:nvSpPr>
          <p:cNvPr id="3" name="2 İçerik Yer Tutucusu"/>
          <p:cNvSpPr>
            <a:spLocks noGrp="1"/>
          </p:cNvSpPr>
          <p:nvPr>
            <p:ph idx="1"/>
          </p:nvPr>
        </p:nvSpPr>
        <p:spPr>
          <a:xfrm>
            <a:off x="1835696" y="260648"/>
            <a:ext cx="6851104" cy="6194160"/>
          </a:xfrm>
        </p:spPr>
        <p:txBody>
          <a:bodyPr>
            <a:normAutofit fontScale="92500"/>
          </a:bodyPr>
          <a:lstStyle/>
          <a:p>
            <a:pPr marL="285750" lvl="0" indent="-285750" algn="just">
              <a:buFont typeface="Arial" pitchFamily="34" charset="0"/>
              <a:buChar char="•"/>
            </a:pPr>
            <a:r>
              <a:rPr lang="tr-TR" sz="2400" dirty="0"/>
              <a:t>Öğrencilerin bedensel ve psikolojik bütünlüğünün tehdit edilmediği bir okul ortamı oluşturmak </a:t>
            </a:r>
            <a:endParaRPr lang="tr-TR" sz="2400" dirty="0" smtClean="0"/>
          </a:p>
          <a:p>
            <a:pPr marL="0" lvl="0" indent="0" algn="just">
              <a:buNone/>
            </a:pPr>
            <a:endParaRPr lang="tr-TR" sz="2400" dirty="0"/>
          </a:p>
          <a:p>
            <a:pPr marL="285750" lvl="0" indent="-285750" algn="just">
              <a:buFont typeface="Arial" pitchFamily="34" charset="0"/>
              <a:buChar char="•"/>
            </a:pPr>
            <a:r>
              <a:rPr lang="tr-TR" sz="2400" dirty="0"/>
              <a:t>Okul güvenliğiyle ilgili birden fazla çalışmanın farklı kanallardan devam etmesi nedeniyle oluşan zaman ve enerji kaybını önlemek </a:t>
            </a:r>
            <a:endParaRPr lang="tr-TR" sz="2400" dirty="0" smtClean="0"/>
          </a:p>
          <a:p>
            <a:pPr marL="0" lvl="0" indent="0" algn="just">
              <a:buNone/>
            </a:pPr>
            <a:endParaRPr lang="tr-TR" sz="2400" dirty="0"/>
          </a:p>
          <a:p>
            <a:pPr marL="285750" lvl="0" indent="-285750" algn="just">
              <a:buFont typeface="Arial" pitchFamily="34" charset="0"/>
              <a:buChar char="•"/>
            </a:pPr>
            <a:r>
              <a:rPr lang="tr-TR" sz="2400" dirty="0"/>
              <a:t>Yapılan birçok güzel faaliyetin tüm ile yayılmasını ve bütün kurumların bunlardan faydalanmasını </a:t>
            </a:r>
            <a:r>
              <a:rPr lang="tr-TR" sz="2400" dirty="0" smtClean="0"/>
              <a:t>sağlamak</a:t>
            </a:r>
          </a:p>
          <a:p>
            <a:pPr marL="0" lvl="0" indent="0" algn="just">
              <a:buNone/>
            </a:pPr>
            <a:endParaRPr lang="tr-TR" sz="2400" dirty="0"/>
          </a:p>
          <a:p>
            <a:pPr marL="285750" lvl="0" indent="-285750" algn="just">
              <a:buFont typeface="Arial" pitchFamily="34" charset="0"/>
              <a:buChar char="•"/>
            </a:pPr>
            <a:r>
              <a:rPr lang="tr-TR" sz="2400" dirty="0"/>
              <a:t>Kaybolan değerlerimizi ön plana </a:t>
            </a:r>
            <a:r>
              <a:rPr lang="tr-TR" sz="2400" dirty="0" smtClean="0"/>
              <a:t>çıkartmak</a:t>
            </a:r>
          </a:p>
          <a:p>
            <a:pPr marL="0" lvl="0" indent="0" algn="just">
              <a:buNone/>
            </a:pPr>
            <a:endParaRPr lang="tr-TR" sz="2400" dirty="0"/>
          </a:p>
          <a:p>
            <a:pPr marL="285750" lvl="0" indent="-285750" algn="just">
              <a:buFont typeface="Arial" pitchFamily="34" charset="0"/>
              <a:buChar char="•"/>
            </a:pPr>
            <a:r>
              <a:rPr lang="tr-TR" sz="2400" dirty="0"/>
              <a:t>İnsana ve farklılıklara saygıyı ve onları anlamaya yönelik anlayış kazandırmak</a:t>
            </a:r>
          </a:p>
          <a:p>
            <a:pPr marL="285750" lvl="0" indent="-285750" algn="just">
              <a:buFont typeface="Arial" pitchFamily="34" charset="0"/>
              <a:buChar char="•"/>
            </a:pPr>
            <a:endParaRPr lang="tr-TR" sz="2400" dirty="0"/>
          </a:p>
          <a:p>
            <a:pPr marL="64008" indent="0">
              <a:buNone/>
            </a:pPr>
            <a:endParaRPr lang="tr-TR"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fontScale="90000"/>
          </a:bodyPr>
          <a:lstStyle/>
          <a:p>
            <a:r>
              <a:rPr lang="tr-TR" sz="4400" dirty="0"/>
              <a:t>Güvenli Okul Projenin </a:t>
            </a:r>
            <a:r>
              <a:rPr lang="tr-TR" sz="4400" dirty="0" smtClean="0"/>
              <a:t>Amaçları -2 </a:t>
            </a:r>
            <a:endParaRPr lang="tr-TR" dirty="0" smtClean="0"/>
          </a:p>
        </p:txBody>
      </p:sp>
      <p:sp>
        <p:nvSpPr>
          <p:cNvPr id="3" name="2 İçerik Yer Tutucusu"/>
          <p:cNvSpPr>
            <a:spLocks noGrp="1"/>
          </p:cNvSpPr>
          <p:nvPr>
            <p:ph idx="1"/>
          </p:nvPr>
        </p:nvSpPr>
        <p:spPr>
          <a:xfrm>
            <a:off x="1835696" y="260648"/>
            <a:ext cx="6851104" cy="6194160"/>
          </a:xfrm>
        </p:spPr>
        <p:txBody>
          <a:bodyPr>
            <a:normAutofit/>
          </a:bodyPr>
          <a:lstStyle/>
          <a:p>
            <a:pPr marL="285750" lvl="0" indent="-285750" algn="just">
              <a:buFont typeface="Arial" pitchFamily="34" charset="0"/>
              <a:buChar char="•"/>
            </a:pPr>
            <a:r>
              <a:rPr lang="tr-TR" sz="2400" dirty="0" smtClean="0"/>
              <a:t>Öğrencileri </a:t>
            </a:r>
            <a:r>
              <a:rPr lang="tr-TR" sz="2400" dirty="0"/>
              <a:t>sosyal sorunlar hakkında farkındalığı olan,  duyarlı ve sorumluluk alan bireyler haline </a:t>
            </a:r>
            <a:r>
              <a:rPr lang="tr-TR" sz="2400" dirty="0" smtClean="0"/>
              <a:t>getirmek</a:t>
            </a:r>
          </a:p>
          <a:p>
            <a:pPr marL="0" lvl="0" indent="0" algn="just">
              <a:buNone/>
            </a:pPr>
            <a:endParaRPr lang="tr-TR" sz="2400" dirty="0"/>
          </a:p>
          <a:p>
            <a:pPr marL="285750" lvl="0" indent="-285750" algn="just">
              <a:buFont typeface="Arial" pitchFamily="34" charset="0"/>
              <a:buChar char="•"/>
            </a:pPr>
            <a:r>
              <a:rPr lang="tr-TR" sz="2400" dirty="0"/>
              <a:t>Sosyal sorumluluklarımız hakkında aktif görev alan bireyler </a:t>
            </a:r>
            <a:r>
              <a:rPr lang="tr-TR" sz="2400" dirty="0" smtClean="0"/>
              <a:t>yetiştirmek</a:t>
            </a:r>
          </a:p>
          <a:p>
            <a:pPr marL="0" lvl="0" indent="0" algn="just">
              <a:buNone/>
            </a:pPr>
            <a:endParaRPr lang="tr-TR" sz="2400" dirty="0"/>
          </a:p>
          <a:p>
            <a:pPr marL="285750" lvl="0" indent="-285750" algn="just">
              <a:buFont typeface="Arial" pitchFamily="34" charset="0"/>
              <a:buChar char="•"/>
            </a:pPr>
            <a:r>
              <a:rPr lang="tr-TR" sz="2400" dirty="0"/>
              <a:t>Öğrencilerin genel kültüre yönelik bilgi dağarcığını </a:t>
            </a:r>
            <a:r>
              <a:rPr lang="tr-TR" sz="2400" dirty="0" smtClean="0"/>
              <a:t>zenginleştirmek</a:t>
            </a:r>
          </a:p>
          <a:p>
            <a:pPr marL="0" lvl="0" indent="0" algn="just">
              <a:buNone/>
            </a:pPr>
            <a:endParaRPr lang="tr-TR" sz="2400" dirty="0"/>
          </a:p>
          <a:p>
            <a:pPr marL="285750" lvl="0" indent="-285750" algn="just">
              <a:buFont typeface="Arial" pitchFamily="34" charset="0"/>
              <a:buChar char="•"/>
            </a:pPr>
            <a:r>
              <a:rPr lang="tr-TR" sz="2400" dirty="0"/>
              <a:t>Sosyal, sanatsal ve sportif anlamda yetenekli öğrencileri </a:t>
            </a:r>
            <a:r>
              <a:rPr lang="tr-TR" sz="2400" dirty="0" smtClean="0"/>
              <a:t>keşfetmek</a:t>
            </a:r>
          </a:p>
          <a:p>
            <a:pPr marL="0" lvl="0" indent="0" algn="just">
              <a:buNone/>
            </a:pPr>
            <a:endParaRPr lang="tr-TR" sz="2400" dirty="0"/>
          </a:p>
          <a:p>
            <a:pPr marL="285750" lvl="0" indent="-285750" algn="just">
              <a:buFont typeface="Arial" pitchFamily="34" charset="0"/>
              <a:buChar char="•"/>
            </a:pPr>
            <a:r>
              <a:rPr lang="tr-TR" sz="2400" dirty="0"/>
              <a:t>Öğrenci- veli- öğretmen üçgeninde her yönü ile iletişimi arttırmak </a:t>
            </a:r>
          </a:p>
        </p:txBody>
      </p:sp>
    </p:spTree>
    <p:extLst>
      <p:ext uri="{BB962C8B-B14F-4D97-AF65-F5344CB8AC3E}">
        <p14:creationId xmlns:p14="http://schemas.microsoft.com/office/powerpoint/2010/main" val="2308300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sz="4400" dirty="0"/>
              <a:t>Projenin İşleyiş Süreci</a:t>
            </a:r>
            <a:endParaRPr lang="tr-TR" dirty="0" smtClean="0"/>
          </a:p>
        </p:txBody>
      </p:sp>
      <p:sp>
        <p:nvSpPr>
          <p:cNvPr id="3" name="2 İçerik Yer Tutucusu"/>
          <p:cNvSpPr>
            <a:spLocks noGrp="1"/>
          </p:cNvSpPr>
          <p:nvPr>
            <p:ph idx="1"/>
          </p:nvPr>
        </p:nvSpPr>
        <p:spPr>
          <a:xfrm>
            <a:off x="1403648" y="260648"/>
            <a:ext cx="7488832" cy="6194160"/>
          </a:xfrm>
        </p:spPr>
        <p:txBody>
          <a:bodyPr>
            <a:noAutofit/>
          </a:bodyPr>
          <a:lstStyle/>
          <a:p>
            <a:pPr marL="361950" indent="-298450" algn="just">
              <a:buNone/>
            </a:pPr>
            <a:r>
              <a:rPr lang="tr-TR" sz="1800" dirty="0"/>
              <a:t>1.‘‘GÜVENLİ OKUL’’ İl Eylem Planı, çalışma takvimi ve veri toplama formunun geliştirilmesine yönelik sürecin başlatılması (Ağustos).</a:t>
            </a:r>
          </a:p>
          <a:p>
            <a:pPr marL="361950" indent="-298450" algn="just">
              <a:buNone/>
            </a:pPr>
            <a:r>
              <a:rPr lang="tr-TR" sz="1800" dirty="0"/>
              <a:t>2.‘‘GÜVENLİ OKUL’’ İl Yürütme Kurulunun oluşturulması (Ağustos).</a:t>
            </a:r>
          </a:p>
          <a:p>
            <a:pPr marL="361950" indent="-298450" algn="just">
              <a:buNone/>
            </a:pPr>
            <a:r>
              <a:rPr lang="tr-TR" sz="1800" dirty="0"/>
              <a:t>3.‘‘GÜVENLİ OKUL’’ İl Eylem Planının, Çalışma takviminin ve veri toplama formunun İl Yürütme Kurulunda görüşülüp değerlendirilmesi ve geliştirilmesi (</a:t>
            </a:r>
            <a:r>
              <a:rPr lang="tr-TR" sz="1800" dirty="0" smtClean="0"/>
              <a:t>Ağustos).</a:t>
            </a:r>
            <a:endParaRPr lang="tr-TR" sz="1800" dirty="0"/>
          </a:p>
          <a:p>
            <a:pPr marL="361950" indent="-298450" algn="just">
              <a:buNone/>
            </a:pPr>
            <a:r>
              <a:rPr lang="tr-TR" sz="1800" dirty="0"/>
              <a:t>4.‘‘GÜVENLİ OKUL’’ İl Yürütme Kurulu tarafından onaylanan ‘‘GÜVENLİ OKUL’’ İl Eylem Planının il düzeyinde uygulanmasına dair Valilik Onayının alınması (</a:t>
            </a:r>
            <a:r>
              <a:rPr lang="tr-TR" sz="1800" dirty="0" smtClean="0"/>
              <a:t>Ağustos).</a:t>
            </a:r>
            <a:endParaRPr lang="tr-TR" sz="1800" dirty="0"/>
          </a:p>
          <a:p>
            <a:pPr marL="361950" indent="-298450" algn="just">
              <a:buNone/>
            </a:pPr>
            <a:r>
              <a:rPr lang="tr-TR" sz="1800" dirty="0"/>
              <a:t>5.‘‘GÜVENLİ OKUL’’ İl Eylem Planının; İlçe Kaymakamlığı ile tüm resmi kurum ve kuruluşlara gönderilmesi (</a:t>
            </a:r>
            <a:r>
              <a:rPr lang="tr-TR" sz="1800" dirty="0" smtClean="0"/>
              <a:t>Ağustos).</a:t>
            </a:r>
            <a:endParaRPr lang="tr-TR" sz="1800" dirty="0"/>
          </a:p>
          <a:p>
            <a:pPr marL="361950" indent="-298450" algn="just">
              <a:buNone/>
            </a:pPr>
            <a:r>
              <a:rPr lang="tr-TR" sz="1800" dirty="0"/>
              <a:t>6.‘‘GÜVENLİ OKUL’’ İlçe Yürütme Kurullarının Oluşturulması  (Ağustos).</a:t>
            </a:r>
          </a:p>
          <a:p>
            <a:pPr marL="361950" indent="-298450" algn="just">
              <a:buNone/>
            </a:pPr>
            <a:r>
              <a:rPr lang="tr-TR" sz="1800" dirty="0"/>
              <a:t>7.İlçe ‘‘GÜVENLİ OKUL’’ Eylem Planlarının hazırlanması </a:t>
            </a:r>
            <a:r>
              <a:rPr lang="tr-TR" sz="1800" dirty="0" smtClean="0"/>
              <a:t>(Eylül</a:t>
            </a:r>
            <a:r>
              <a:rPr lang="tr-TR" sz="1800" dirty="0"/>
              <a:t>).</a:t>
            </a:r>
          </a:p>
          <a:p>
            <a:pPr marL="361950" indent="-298450" algn="just">
              <a:buNone/>
            </a:pPr>
            <a:r>
              <a:rPr lang="tr-TR" sz="1800" dirty="0"/>
              <a:t>8.İlçe Eylem Planına bağlı okul eylem planlarının ‘‘GÜVENLİ OKUL’’ Okul Yürütme Komisyonları tarafından hazırlanması ve onaylanması (Ekim).</a:t>
            </a:r>
          </a:p>
          <a:p>
            <a:pPr marL="361950" indent="-298450" algn="just">
              <a:buNone/>
            </a:pPr>
            <a:r>
              <a:rPr lang="tr-TR" sz="1800" dirty="0"/>
              <a:t>9.‘‘GÜVENLİ OKUL’’ İl / İlçe / Okul Eylem Planları kapsamında yapılan çalışmaların yerinde izlenmesi, denetlenmesi ve geliştirilmesi ile ilgili İlçe İzleme Komisyonunun oluşturulması ve çalışmaya başlanması (Ekim</a:t>
            </a:r>
            <a:r>
              <a:rPr lang="tr-TR" sz="1800" dirty="0" smtClean="0"/>
              <a:t>).</a:t>
            </a:r>
            <a:endParaRPr lang="tr-TR" sz="1800" dirty="0"/>
          </a:p>
        </p:txBody>
      </p:sp>
    </p:spTree>
    <p:extLst>
      <p:ext uri="{BB962C8B-B14F-4D97-AF65-F5344CB8AC3E}">
        <p14:creationId xmlns:p14="http://schemas.microsoft.com/office/powerpoint/2010/main" val="14933153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rot="16200000">
            <a:off x="-2729484" y="2729484"/>
            <a:ext cx="6858000" cy="1399032"/>
          </a:xfrm>
        </p:spPr>
        <p:txBody>
          <a:bodyPr>
            <a:normAutofit/>
          </a:bodyPr>
          <a:lstStyle/>
          <a:p>
            <a:r>
              <a:rPr lang="tr-TR" sz="4400" dirty="0"/>
              <a:t>Projenin İşleyiş Süreci</a:t>
            </a:r>
            <a:endParaRPr lang="tr-TR" dirty="0" smtClean="0"/>
          </a:p>
        </p:txBody>
      </p:sp>
      <p:sp>
        <p:nvSpPr>
          <p:cNvPr id="3" name="2 İçerik Yer Tutucusu"/>
          <p:cNvSpPr>
            <a:spLocks noGrp="1"/>
          </p:cNvSpPr>
          <p:nvPr>
            <p:ph idx="1"/>
          </p:nvPr>
        </p:nvSpPr>
        <p:spPr>
          <a:xfrm>
            <a:off x="1403648" y="260648"/>
            <a:ext cx="7488832" cy="6194160"/>
          </a:xfrm>
        </p:spPr>
        <p:txBody>
          <a:bodyPr>
            <a:noAutofit/>
          </a:bodyPr>
          <a:lstStyle/>
          <a:p>
            <a:pPr marL="361950" indent="-298450" algn="just">
              <a:buNone/>
            </a:pPr>
            <a:r>
              <a:rPr lang="tr-TR" sz="1800" dirty="0" smtClean="0"/>
              <a:t>- </a:t>
            </a:r>
            <a:r>
              <a:rPr lang="tr-TR" sz="1800" dirty="0"/>
              <a:t>İlçe İzleme Komisyonu Üyeleri; ÖERH Şube Müdürü başkanlığında, RAM Müdürü veya PDR </a:t>
            </a:r>
            <a:r>
              <a:rPr lang="tr-TR" sz="1800" dirty="0" err="1"/>
              <a:t>Hiz</a:t>
            </a:r>
            <a:r>
              <a:rPr lang="tr-TR" sz="1800" dirty="0"/>
              <a:t>. Böl. Başkanı, 2 Rehberlik Öğretmeni, her eğitim kademesinden 1’er </a:t>
            </a:r>
            <a:r>
              <a:rPr lang="tr-TR" sz="1800" dirty="0" smtClean="0"/>
              <a:t>idareci olmak üzere en az </a:t>
            </a:r>
            <a:r>
              <a:rPr lang="tr-TR" sz="1800" dirty="0"/>
              <a:t>7</a:t>
            </a:r>
            <a:r>
              <a:rPr lang="tr-TR" sz="1800" dirty="0" smtClean="0"/>
              <a:t> kişiden oluşur.</a:t>
            </a:r>
            <a:endParaRPr lang="tr-TR" sz="1800" dirty="0"/>
          </a:p>
          <a:p>
            <a:pPr marL="361950" indent="-298450" algn="just">
              <a:buNone/>
            </a:pPr>
            <a:r>
              <a:rPr lang="tr-TR" sz="1800" dirty="0"/>
              <a:t>10.Her dönemin sonunda; okul ve ilçe bazında yapılan çalışmaların derlenip ‘‘GÜVENLİ OKUL’’ </a:t>
            </a:r>
            <a:r>
              <a:rPr lang="tr-TR" sz="1800" dirty="0" smtClean="0"/>
              <a:t>Yürütme </a:t>
            </a:r>
            <a:r>
              <a:rPr lang="tr-TR" sz="1800" dirty="0"/>
              <a:t>Kurulları tarafından </a:t>
            </a:r>
            <a:r>
              <a:rPr lang="tr-TR" sz="1800" dirty="0" smtClean="0"/>
              <a:t>değerlendirilmesi ve </a:t>
            </a:r>
            <a:r>
              <a:rPr lang="tr-TR" sz="1800" dirty="0"/>
              <a:t>geliştirilmesi gereken yönler hakkında ilçelerin / okulların/ kurumların bilgilendirilmesi (Şubat /Haziran) </a:t>
            </a:r>
          </a:p>
          <a:p>
            <a:pPr marL="361950" indent="-298450" algn="just">
              <a:buNone/>
            </a:pPr>
            <a:r>
              <a:rPr lang="tr-TR" sz="1800" dirty="0"/>
              <a:t>11.Eğitim Öğretim yılının sonunda yapılan çalışmaları ‘‘GÜVENLİ OKUL</a:t>
            </a:r>
            <a:r>
              <a:rPr lang="tr-TR" sz="1800" dirty="0" smtClean="0"/>
              <a:t>’’ Yürütme </a:t>
            </a:r>
            <a:r>
              <a:rPr lang="tr-TR" sz="1800" dirty="0"/>
              <a:t>Kurulu tarafından bir bütün olarak değerlendirilmesi (Haziran).</a:t>
            </a:r>
          </a:p>
          <a:p>
            <a:pPr marL="361950" indent="-298450" algn="just">
              <a:buNone/>
            </a:pPr>
            <a:r>
              <a:rPr lang="tr-TR" sz="1800" dirty="0"/>
              <a:t>12.Yıl boyu yapılan çalışmaların bir bütün olarak değerlendirilmesi,  geliştirilmesi / ekleme veya çıkarma yapılması gereken temaların belirlenmesine yönelik çalışmaların başlatılması (Ağustos)</a:t>
            </a:r>
          </a:p>
          <a:p>
            <a:pPr marL="361950" indent="-298450" algn="just">
              <a:buNone/>
            </a:pPr>
            <a:r>
              <a:rPr lang="tr-TR" sz="1800" dirty="0"/>
              <a:t>13.Yeni eğitim-öğretim yılı için ‘‘GÜVENLİ OKUL’’ İl Eylem Planının hazırlanması (</a:t>
            </a:r>
            <a:r>
              <a:rPr lang="tr-TR" sz="1800" dirty="0" smtClean="0"/>
              <a:t>Ağustos).</a:t>
            </a:r>
            <a:endParaRPr lang="tr-TR" sz="1800" dirty="0"/>
          </a:p>
        </p:txBody>
      </p:sp>
    </p:spTree>
    <p:extLst>
      <p:ext uri="{BB962C8B-B14F-4D97-AF65-F5344CB8AC3E}">
        <p14:creationId xmlns:p14="http://schemas.microsoft.com/office/powerpoint/2010/main" val="1337237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241</TotalTime>
  <Words>3023</Words>
  <Application>Microsoft Office PowerPoint</Application>
  <PresentationFormat>Ekran Gösterisi (4:3)</PresentationFormat>
  <Paragraphs>221</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Canlı</vt:lpstr>
      <vt:lpstr>Okullarda Güvenli Ortamın Sağlanması </vt:lpstr>
      <vt:lpstr>SÜREÇ</vt:lpstr>
      <vt:lpstr>Güvenli Okul Nedir?</vt:lpstr>
      <vt:lpstr>Güvenli Okula neden ihtiyaç duyuldu </vt:lpstr>
      <vt:lpstr>Projenin İçeriği</vt:lpstr>
      <vt:lpstr>Güvenli Okul Projenin Amaçları -1</vt:lpstr>
      <vt:lpstr>Güvenli Okul Projenin Amaçları -2 </vt:lpstr>
      <vt:lpstr>Projenin İşleyiş Süreci</vt:lpstr>
      <vt:lpstr>Projenin İşleyiş Süreci</vt:lpstr>
      <vt:lpstr>Uygulama esasları  </vt:lpstr>
      <vt:lpstr>Kurumlar </vt:lpstr>
      <vt:lpstr>Kurumların Görevleri </vt:lpstr>
      <vt:lpstr>Kurumların Görevleri </vt:lpstr>
      <vt:lpstr>Kurumların Görevleri </vt:lpstr>
      <vt:lpstr>Kurumların Görevleri </vt:lpstr>
      <vt:lpstr>Kurumların Görevleri </vt:lpstr>
      <vt:lpstr>Kurumların Görevleri </vt:lpstr>
      <vt:lpstr>Kurumların Görevleri </vt:lpstr>
      <vt:lpstr>Kurumların Görevleri </vt:lpstr>
      <vt:lpstr>Kurumların Görevleri </vt:lpstr>
      <vt:lpstr>Kurumların Görevleri </vt:lpstr>
      <vt:lpstr>Proje raporlama ve değerlendirme</vt:lpstr>
      <vt:lpstr>Güvenli Okul ziyaretleri</vt:lpstr>
      <vt:lpstr>Teşekkürler…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Okullarda Güvenli Ortamın Sağlanması </dc:title>
  <dc:creator>pc</dc:creator>
  <cp:lastModifiedBy>Osman DURUSOY</cp:lastModifiedBy>
  <cp:revision>16</cp:revision>
  <dcterms:created xsi:type="dcterms:W3CDTF">2018-06-11T05:53:35Z</dcterms:created>
  <dcterms:modified xsi:type="dcterms:W3CDTF">2018-08-16T05:52:44Z</dcterms:modified>
</cp:coreProperties>
</file>